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303" r:id="rId2"/>
    <p:sldId id="419" r:id="rId3"/>
    <p:sldId id="420" r:id="rId4"/>
    <p:sldId id="389" r:id="rId5"/>
    <p:sldId id="390" r:id="rId6"/>
    <p:sldId id="391" r:id="rId7"/>
    <p:sldId id="395" r:id="rId8"/>
    <p:sldId id="422" r:id="rId9"/>
    <p:sldId id="432" r:id="rId10"/>
    <p:sldId id="421" r:id="rId11"/>
    <p:sldId id="427" r:id="rId12"/>
    <p:sldId id="430" r:id="rId13"/>
    <p:sldId id="431" r:id="rId14"/>
    <p:sldId id="423" r:id="rId15"/>
    <p:sldId id="424" r:id="rId16"/>
    <p:sldId id="425" r:id="rId17"/>
    <p:sldId id="394" r:id="rId18"/>
    <p:sldId id="418" r:id="rId19"/>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462" autoAdjust="0"/>
  </p:normalViewPr>
  <p:slideViewPr>
    <p:cSldViewPr>
      <p:cViewPr>
        <p:scale>
          <a:sx n="125" d="100"/>
          <a:sy n="125" d="100"/>
        </p:scale>
        <p:origin x="111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F33FC-E031-4D55-B1D3-AB73C087058D}" type="doc">
      <dgm:prSet loTypeId="urn:microsoft.com/office/officeart/2005/8/layout/pyramid2" loCatId="pyramid" qsTypeId="urn:microsoft.com/office/officeart/2005/8/quickstyle/simple1" qsCatId="simple" csTypeId="urn:microsoft.com/office/officeart/2005/8/colors/accent1_2" csCatId="accent1" phldr="1"/>
      <dgm:spPr/>
    </dgm:pt>
    <dgm:pt modelId="{C9F650A0-9400-4C1D-8C3C-60E4F298E66E}">
      <dgm:prSet phldrT="[Tekst]"/>
      <dgm:spPr/>
      <dgm:t>
        <a:bodyPr/>
        <a:lstStyle/>
        <a:p>
          <a:r>
            <a:rPr lang="nl-NL" dirty="0"/>
            <a:t>Strategisch</a:t>
          </a:r>
        </a:p>
      </dgm:t>
    </dgm:pt>
    <dgm:pt modelId="{E5A364D7-089C-4DBD-B353-542C504ED737}" type="parTrans" cxnId="{29F4013E-8040-4AF6-9E7E-0D2A07DF313E}">
      <dgm:prSet/>
      <dgm:spPr/>
      <dgm:t>
        <a:bodyPr/>
        <a:lstStyle/>
        <a:p>
          <a:endParaRPr lang="nl-NL"/>
        </a:p>
      </dgm:t>
    </dgm:pt>
    <dgm:pt modelId="{C952EB56-35C9-473A-8F88-CF0308CDADF4}" type="sibTrans" cxnId="{29F4013E-8040-4AF6-9E7E-0D2A07DF313E}">
      <dgm:prSet/>
      <dgm:spPr/>
      <dgm:t>
        <a:bodyPr/>
        <a:lstStyle/>
        <a:p>
          <a:endParaRPr lang="nl-NL"/>
        </a:p>
      </dgm:t>
    </dgm:pt>
    <dgm:pt modelId="{46ABB0A6-B86D-4F53-8493-4FBE85B7E05A}">
      <dgm:prSet phldrT="[Tekst]"/>
      <dgm:spPr/>
      <dgm:t>
        <a:bodyPr/>
        <a:lstStyle/>
        <a:p>
          <a:r>
            <a:rPr lang="nl-NL" dirty="0"/>
            <a:t>Tactisch</a:t>
          </a:r>
        </a:p>
      </dgm:t>
    </dgm:pt>
    <dgm:pt modelId="{0CB4088C-3626-4D60-A9A7-625A43C55EEC}" type="parTrans" cxnId="{252A2C6E-7EB9-4D17-A776-2BFE3B2184F9}">
      <dgm:prSet/>
      <dgm:spPr/>
      <dgm:t>
        <a:bodyPr/>
        <a:lstStyle/>
        <a:p>
          <a:endParaRPr lang="nl-NL"/>
        </a:p>
      </dgm:t>
    </dgm:pt>
    <dgm:pt modelId="{39AFF839-C776-4452-B506-E963566280C6}" type="sibTrans" cxnId="{252A2C6E-7EB9-4D17-A776-2BFE3B2184F9}">
      <dgm:prSet/>
      <dgm:spPr/>
      <dgm:t>
        <a:bodyPr/>
        <a:lstStyle/>
        <a:p>
          <a:endParaRPr lang="nl-NL"/>
        </a:p>
      </dgm:t>
    </dgm:pt>
    <dgm:pt modelId="{0C553A5A-AC54-473C-BA40-8B890000ECB5}">
      <dgm:prSet phldrT="[Tekst]"/>
      <dgm:spPr/>
      <dgm:t>
        <a:bodyPr/>
        <a:lstStyle/>
        <a:p>
          <a:r>
            <a:rPr lang="nl-NL" dirty="0"/>
            <a:t>Operationeel</a:t>
          </a:r>
        </a:p>
      </dgm:t>
    </dgm:pt>
    <dgm:pt modelId="{4229CA3E-5236-4F1A-B79B-F7B586091C3F}" type="parTrans" cxnId="{6BB13CE6-BF34-43CE-A821-E1B2EEA421FD}">
      <dgm:prSet/>
      <dgm:spPr/>
      <dgm:t>
        <a:bodyPr/>
        <a:lstStyle/>
        <a:p>
          <a:endParaRPr lang="nl-NL"/>
        </a:p>
      </dgm:t>
    </dgm:pt>
    <dgm:pt modelId="{B527FB90-666A-47AF-8E00-E2B0C281AAEE}" type="sibTrans" cxnId="{6BB13CE6-BF34-43CE-A821-E1B2EEA421FD}">
      <dgm:prSet/>
      <dgm:spPr/>
      <dgm:t>
        <a:bodyPr/>
        <a:lstStyle/>
        <a:p>
          <a:endParaRPr lang="nl-NL"/>
        </a:p>
      </dgm:t>
    </dgm:pt>
    <dgm:pt modelId="{6BE4844C-D885-4B22-BD72-A6FD669F1558}" type="pres">
      <dgm:prSet presAssocID="{3D5F33FC-E031-4D55-B1D3-AB73C087058D}" presName="compositeShape" presStyleCnt="0">
        <dgm:presLayoutVars>
          <dgm:dir/>
          <dgm:resizeHandles/>
        </dgm:presLayoutVars>
      </dgm:prSet>
      <dgm:spPr/>
    </dgm:pt>
    <dgm:pt modelId="{60309BF0-3849-4AE6-8E0C-433E5A899307}" type="pres">
      <dgm:prSet presAssocID="{3D5F33FC-E031-4D55-B1D3-AB73C087058D}" presName="pyramid" presStyleLbl="node1" presStyleIdx="0" presStyleCnt="1" custLinFactNeighborX="7888"/>
      <dgm:spPr/>
    </dgm:pt>
    <dgm:pt modelId="{12182721-2AEE-4DA2-AE16-EA20386BE0B7}" type="pres">
      <dgm:prSet presAssocID="{3D5F33FC-E031-4D55-B1D3-AB73C087058D}" presName="theList" presStyleCnt="0"/>
      <dgm:spPr/>
    </dgm:pt>
    <dgm:pt modelId="{48C6CEC4-61F0-489F-9DAC-7AF58FC52C4E}" type="pres">
      <dgm:prSet presAssocID="{C9F650A0-9400-4C1D-8C3C-60E4F298E66E}" presName="aNode" presStyleLbl="fgAcc1" presStyleIdx="0" presStyleCnt="3">
        <dgm:presLayoutVars>
          <dgm:bulletEnabled val="1"/>
        </dgm:presLayoutVars>
      </dgm:prSet>
      <dgm:spPr/>
    </dgm:pt>
    <dgm:pt modelId="{AFE3D278-E4D1-4905-81F9-DF6F9BE25364}" type="pres">
      <dgm:prSet presAssocID="{C9F650A0-9400-4C1D-8C3C-60E4F298E66E}" presName="aSpace" presStyleCnt="0"/>
      <dgm:spPr/>
    </dgm:pt>
    <dgm:pt modelId="{608034B8-D2B6-4295-85FF-9CA4BE50F0B3}" type="pres">
      <dgm:prSet presAssocID="{46ABB0A6-B86D-4F53-8493-4FBE85B7E05A}" presName="aNode" presStyleLbl="fgAcc1" presStyleIdx="1" presStyleCnt="3">
        <dgm:presLayoutVars>
          <dgm:bulletEnabled val="1"/>
        </dgm:presLayoutVars>
      </dgm:prSet>
      <dgm:spPr/>
    </dgm:pt>
    <dgm:pt modelId="{F78C91C4-B18B-4838-806F-50A2C1F5DEDF}" type="pres">
      <dgm:prSet presAssocID="{46ABB0A6-B86D-4F53-8493-4FBE85B7E05A}" presName="aSpace" presStyleCnt="0"/>
      <dgm:spPr/>
    </dgm:pt>
    <dgm:pt modelId="{BCB82C7D-90D6-472B-B7CE-7730F1CD1F17}" type="pres">
      <dgm:prSet presAssocID="{0C553A5A-AC54-473C-BA40-8B890000ECB5}" presName="aNode" presStyleLbl="fgAcc1" presStyleIdx="2" presStyleCnt="3">
        <dgm:presLayoutVars>
          <dgm:bulletEnabled val="1"/>
        </dgm:presLayoutVars>
      </dgm:prSet>
      <dgm:spPr/>
    </dgm:pt>
    <dgm:pt modelId="{42DE14F6-C61B-46F3-AEB9-C123EA62A8A7}" type="pres">
      <dgm:prSet presAssocID="{0C553A5A-AC54-473C-BA40-8B890000ECB5}" presName="aSpace" presStyleCnt="0"/>
      <dgm:spPr/>
    </dgm:pt>
  </dgm:ptLst>
  <dgm:cxnLst>
    <dgm:cxn modelId="{50F6C91F-3F55-411D-A32D-2370A6DC30FE}" type="presOf" srcId="{C9F650A0-9400-4C1D-8C3C-60E4F298E66E}" destId="{48C6CEC4-61F0-489F-9DAC-7AF58FC52C4E}" srcOrd="0" destOrd="0" presId="urn:microsoft.com/office/officeart/2005/8/layout/pyramid2"/>
    <dgm:cxn modelId="{29F4013E-8040-4AF6-9E7E-0D2A07DF313E}" srcId="{3D5F33FC-E031-4D55-B1D3-AB73C087058D}" destId="{C9F650A0-9400-4C1D-8C3C-60E4F298E66E}" srcOrd="0" destOrd="0" parTransId="{E5A364D7-089C-4DBD-B353-542C504ED737}" sibTransId="{C952EB56-35C9-473A-8F88-CF0308CDADF4}"/>
    <dgm:cxn modelId="{A869C562-866A-475C-BFA3-5960D3629502}" type="presOf" srcId="{0C553A5A-AC54-473C-BA40-8B890000ECB5}" destId="{BCB82C7D-90D6-472B-B7CE-7730F1CD1F17}" srcOrd="0" destOrd="0" presId="urn:microsoft.com/office/officeart/2005/8/layout/pyramid2"/>
    <dgm:cxn modelId="{558CDD68-1AD6-41DD-AA0D-D8D8006D66D5}" type="presOf" srcId="{3D5F33FC-E031-4D55-B1D3-AB73C087058D}" destId="{6BE4844C-D885-4B22-BD72-A6FD669F1558}" srcOrd="0" destOrd="0" presId="urn:microsoft.com/office/officeart/2005/8/layout/pyramid2"/>
    <dgm:cxn modelId="{252A2C6E-7EB9-4D17-A776-2BFE3B2184F9}" srcId="{3D5F33FC-E031-4D55-B1D3-AB73C087058D}" destId="{46ABB0A6-B86D-4F53-8493-4FBE85B7E05A}" srcOrd="1" destOrd="0" parTransId="{0CB4088C-3626-4D60-A9A7-625A43C55EEC}" sibTransId="{39AFF839-C776-4452-B506-E963566280C6}"/>
    <dgm:cxn modelId="{C4C43850-3ABE-43F2-A85D-9FF8D63EE88F}" type="presOf" srcId="{46ABB0A6-B86D-4F53-8493-4FBE85B7E05A}" destId="{608034B8-D2B6-4295-85FF-9CA4BE50F0B3}" srcOrd="0" destOrd="0" presId="urn:microsoft.com/office/officeart/2005/8/layout/pyramid2"/>
    <dgm:cxn modelId="{6BB13CE6-BF34-43CE-A821-E1B2EEA421FD}" srcId="{3D5F33FC-E031-4D55-B1D3-AB73C087058D}" destId="{0C553A5A-AC54-473C-BA40-8B890000ECB5}" srcOrd="2" destOrd="0" parTransId="{4229CA3E-5236-4F1A-B79B-F7B586091C3F}" sibTransId="{B527FB90-666A-47AF-8E00-E2B0C281AAEE}"/>
    <dgm:cxn modelId="{647F75E0-ECCE-46C2-AA89-4ADE41B35612}" type="presParOf" srcId="{6BE4844C-D885-4B22-BD72-A6FD669F1558}" destId="{60309BF0-3849-4AE6-8E0C-433E5A899307}" srcOrd="0" destOrd="0" presId="urn:microsoft.com/office/officeart/2005/8/layout/pyramid2"/>
    <dgm:cxn modelId="{8853199F-2C4B-4CB3-8FCD-7174BAEDF7B3}" type="presParOf" srcId="{6BE4844C-D885-4B22-BD72-A6FD669F1558}" destId="{12182721-2AEE-4DA2-AE16-EA20386BE0B7}" srcOrd="1" destOrd="0" presId="urn:microsoft.com/office/officeart/2005/8/layout/pyramid2"/>
    <dgm:cxn modelId="{BF427717-D6CB-4430-82DF-75C49261E1D0}" type="presParOf" srcId="{12182721-2AEE-4DA2-AE16-EA20386BE0B7}" destId="{48C6CEC4-61F0-489F-9DAC-7AF58FC52C4E}" srcOrd="0" destOrd="0" presId="urn:microsoft.com/office/officeart/2005/8/layout/pyramid2"/>
    <dgm:cxn modelId="{DABE783B-7907-4840-9C28-2C88BD762F36}" type="presParOf" srcId="{12182721-2AEE-4DA2-AE16-EA20386BE0B7}" destId="{AFE3D278-E4D1-4905-81F9-DF6F9BE25364}" srcOrd="1" destOrd="0" presId="urn:microsoft.com/office/officeart/2005/8/layout/pyramid2"/>
    <dgm:cxn modelId="{86EC57A8-35AD-434B-B3B1-F3B19B1D1AEF}" type="presParOf" srcId="{12182721-2AEE-4DA2-AE16-EA20386BE0B7}" destId="{608034B8-D2B6-4295-85FF-9CA4BE50F0B3}" srcOrd="2" destOrd="0" presId="urn:microsoft.com/office/officeart/2005/8/layout/pyramid2"/>
    <dgm:cxn modelId="{3669FC84-4C8F-41CA-BF32-E60229488AE2}" type="presParOf" srcId="{12182721-2AEE-4DA2-AE16-EA20386BE0B7}" destId="{F78C91C4-B18B-4838-806F-50A2C1F5DEDF}" srcOrd="3" destOrd="0" presId="urn:microsoft.com/office/officeart/2005/8/layout/pyramid2"/>
    <dgm:cxn modelId="{5F117AB1-2970-46C9-B16E-9A8B868AAFE3}" type="presParOf" srcId="{12182721-2AEE-4DA2-AE16-EA20386BE0B7}" destId="{BCB82C7D-90D6-472B-B7CE-7730F1CD1F17}" srcOrd="4" destOrd="0" presId="urn:microsoft.com/office/officeart/2005/8/layout/pyramid2"/>
    <dgm:cxn modelId="{C6C4E0FA-FAA4-452A-AA8E-F27A442CAFA1}" type="presParOf" srcId="{12182721-2AEE-4DA2-AE16-EA20386BE0B7}" destId="{42DE14F6-C61B-46F3-AEB9-C123EA62A8A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CC931-764D-4BE4-A88A-C2ABBA42732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180F1C5D-A92C-4899-B5FA-E7471B66121A}">
      <dgm:prSet phldrT="[Tekst]"/>
      <dgm:spPr>
        <a:solidFill>
          <a:srgbClr val="C00000"/>
        </a:solidFill>
      </dgm:spPr>
      <dgm:t>
        <a:bodyPr/>
        <a:lstStyle/>
        <a:p>
          <a:r>
            <a:rPr lang="nl-NL" b="1" dirty="0">
              <a:effectLst>
                <a:outerShdw blurRad="38100" dist="38100" dir="2700000" algn="tl">
                  <a:srgbClr val="000000">
                    <a:alpha val="43137"/>
                  </a:srgbClr>
                </a:outerShdw>
              </a:effectLst>
            </a:rPr>
            <a:t>CC&amp;T</a:t>
          </a:r>
        </a:p>
      </dgm:t>
    </dgm:pt>
    <dgm:pt modelId="{3D197002-DB43-4172-AA44-2F4D8B821B80}" type="parTrans" cxnId="{2E6160B3-BF90-4335-AF28-D23DCA28202F}">
      <dgm:prSet/>
      <dgm:spPr/>
      <dgm:t>
        <a:bodyPr/>
        <a:lstStyle/>
        <a:p>
          <a:endParaRPr lang="nl-NL"/>
        </a:p>
      </dgm:t>
    </dgm:pt>
    <dgm:pt modelId="{93ADB594-2E9D-4064-90A5-570106E4F2E2}" type="sibTrans" cxnId="{2E6160B3-BF90-4335-AF28-D23DCA28202F}">
      <dgm:prSet/>
      <dgm:spPr/>
      <dgm:t>
        <a:bodyPr/>
        <a:lstStyle/>
        <a:p>
          <a:endParaRPr lang="nl-NL"/>
        </a:p>
      </dgm:t>
    </dgm:pt>
    <dgm:pt modelId="{5D92C744-BF1D-4B93-875B-48C78FD9B71C}">
      <dgm:prSet phldrT="[Tekst]"/>
      <dgm:spPr/>
      <dgm:t>
        <a:bodyPr/>
        <a:lstStyle/>
        <a:p>
          <a:r>
            <a:rPr lang="nl-NL" dirty="0"/>
            <a:t>Credit Policy </a:t>
          </a:r>
        </a:p>
      </dgm:t>
    </dgm:pt>
    <dgm:pt modelId="{35A0F9AA-BE1C-4EB7-A180-D7BB72973570}" type="parTrans" cxnId="{FCDBDB19-5561-46E2-B728-BA0DDEEB7DB0}">
      <dgm:prSet/>
      <dgm:spPr/>
      <dgm:t>
        <a:bodyPr/>
        <a:lstStyle/>
        <a:p>
          <a:endParaRPr lang="nl-NL"/>
        </a:p>
      </dgm:t>
    </dgm:pt>
    <dgm:pt modelId="{C773DB8D-A875-4277-9FAB-4492077EF52F}" type="sibTrans" cxnId="{FCDBDB19-5561-46E2-B728-BA0DDEEB7DB0}">
      <dgm:prSet/>
      <dgm:spPr/>
      <dgm:t>
        <a:bodyPr/>
        <a:lstStyle/>
        <a:p>
          <a:endParaRPr lang="nl-NL"/>
        </a:p>
      </dgm:t>
    </dgm:pt>
    <dgm:pt modelId="{B31BC44C-D8DA-417A-A77B-422B7D6789D8}">
      <dgm:prSet phldrT="[Tekst]"/>
      <dgm:spPr>
        <a:solidFill>
          <a:srgbClr val="C00000"/>
        </a:solidFill>
      </dgm:spPr>
      <dgm:t>
        <a:bodyPr/>
        <a:lstStyle/>
        <a:p>
          <a:r>
            <a:rPr lang="nl-NL" b="1" dirty="0">
              <a:effectLst>
                <a:outerShdw blurRad="38100" dist="38100" dir="2700000" algn="tl">
                  <a:srgbClr val="000000">
                    <a:alpha val="43137"/>
                  </a:srgbClr>
                </a:outerShdw>
              </a:effectLst>
            </a:rPr>
            <a:t>CC&amp;T</a:t>
          </a:r>
        </a:p>
      </dgm:t>
    </dgm:pt>
    <dgm:pt modelId="{18B21554-0591-4149-9612-EA18D87F015B}" type="parTrans" cxnId="{F7997A4C-D2B3-4AE3-9807-4A0DE47F72A1}">
      <dgm:prSet/>
      <dgm:spPr/>
      <dgm:t>
        <a:bodyPr/>
        <a:lstStyle/>
        <a:p>
          <a:endParaRPr lang="nl-NL"/>
        </a:p>
      </dgm:t>
    </dgm:pt>
    <dgm:pt modelId="{F1495A86-BC85-4CEE-9145-30C3A9DC0358}" type="sibTrans" cxnId="{F7997A4C-D2B3-4AE3-9807-4A0DE47F72A1}">
      <dgm:prSet/>
      <dgm:spPr/>
      <dgm:t>
        <a:bodyPr/>
        <a:lstStyle/>
        <a:p>
          <a:endParaRPr lang="nl-NL"/>
        </a:p>
      </dgm:t>
    </dgm:pt>
    <dgm:pt modelId="{CBAB570A-0948-4731-BD0F-EC95A417A8E8}">
      <dgm:prSet phldrT="[Tekst]"/>
      <dgm:spPr/>
      <dgm:t>
        <a:bodyPr/>
        <a:lstStyle/>
        <a:p>
          <a:r>
            <a:rPr lang="nl-NL" dirty="0"/>
            <a:t>Credit Procedures</a:t>
          </a:r>
        </a:p>
      </dgm:t>
    </dgm:pt>
    <dgm:pt modelId="{ED24E989-497C-452A-8804-E47DCC059F67}" type="parTrans" cxnId="{65B2C7C6-51F5-4953-BAC6-9A836A314DAE}">
      <dgm:prSet/>
      <dgm:spPr/>
      <dgm:t>
        <a:bodyPr/>
        <a:lstStyle/>
        <a:p>
          <a:endParaRPr lang="nl-NL"/>
        </a:p>
      </dgm:t>
    </dgm:pt>
    <dgm:pt modelId="{AA62E363-B0F6-4237-AB42-24DFF916FBA6}" type="sibTrans" cxnId="{65B2C7C6-51F5-4953-BAC6-9A836A314DAE}">
      <dgm:prSet/>
      <dgm:spPr/>
      <dgm:t>
        <a:bodyPr/>
        <a:lstStyle/>
        <a:p>
          <a:endParaRPr lang="nl-NL"/>
        </a:p>
      </dgm:t>
    </dgm:pt>
    <dgm:pt modelId="{FD0EBD49-9988-432C-9B92-ADA31DE39C90}">
      <dgm:prSet phldrT="[Tekst]"/>
      <dgm:spPr>
        <a:solidFill>
          <a:srgbClr val="C00000"/>
        </a:solidFill>
      </dgm:spPr>
      <dgm:t>
        <a:bodyPr/>
        <a:lstStyle/>
        <a:p>
          <a:r>
            <a:rPr lang="nl-NL" b="1" dirty="0">
              <a:effectLst>
                <a:outerShdw blurRad="38100" dist="38100" dir="2700000" algn="tl">
                  <a:srgbClr val="000000">
                    <a:alpha val="43137"/>
                  </a:srgbClr>
                </a:outerShdw>
              </a:effectLst>
            </a:rPr>
            <a:t>CC&amp;T</a:t>
          </a:r>
        </a:p>
      </dgm:t>
    </dgm:pt>
    <dgm:pt modelId="{8CC2F109-04A3-4DFA-BDA0-22221ABD9FA7}" type="parTrans" cxnId="{2075B645-E281-4B05-A5D0-E3BF000ABB59}">
      <dgm:prSet/>
      <dgm:spPr/>
      <dgm:t>
        <a:bodyPr/>
        <a:lstStyle/>
        <a:p>
          <a:endParaRPr lang="nl-NL"/>
        </a:p>
      </dgm:t>
    </dgm:pt>
    <dgm:pt modelId="{A9C77909-BF1E-4D6B-818A-C9BBA312C17B}" type="sibTrans" cxnId="{2075B645-E281-4B05-A5D0-E3BF000ABB59}">
      <dgm:prSet/>
      <dgm:spPr/>
      <dgm:t>
        <a:bodyPr/>
        <a:lstStyle/>
        <a:p>
          <a:endParaRPr lang="nl-NL"/>
        </a:p>
      </dgm:t>
    </dgm:pt>
    <dgm:pt modelId="{897BBAAB-9ABA-400D-9F00-A8F9F2DF1A88}">
      <dgm:prSet phldrT="[Tekst]"/>
      <dgm:spPr/>
      <dgm:t>
        <a:bodyPr/>
        <a:lstStyle/>
        <a:p>
          <a:r>
            <a:rPr lang="nl-NL" dirty="0"/>
            <a:t>Credit &amp; Collection Proces (</a:t>
          </a:r>
          <a:r>
            <a:rPr lang="nl-NL" dirty="0" err="1"/>
            <a:t>instructions</a:t>
          </a:r>
          <a:r>
            <a:rPr lang="nl-NL" dirty="0"/>
            <a:t>)</a:t>
          </a:r>
        </a:p>
      </dgm:t>
    </dgm:pt>
    <dgm:pt modelId="{CDBF2EE0-6B98-4A2A-A672-5AE15FDA2E9B}" type="parTrans" cxnId="{37AC9C93-AB05-4B51-964E-DC9BA3FD83F8}">
      <dgm:prSet/>
      <dgm:spPr/>
      <dgm:t>
        <a:bodyPr/>
        <a:lstStyle/>
        <a:p>
          <a:endParaRPr lang="nl-NL"/>
        </a:p>
      </dgm:t>
    </dgm:pt>
    <dgm:pt modelId="{2A8FC3B1-5CB7-43A2-8702-F13DBB0651F9}" type="sibTrans" cxnId="{37AC9C93-AB05-4B51-964E-DC9BA3FD83F8}">
      <dgm:prSet/>
      <dgm:spPr/>
      <dgm:t>
        <a:bodyPr/>
        <a:lstStyle/>
        <a:p>
          <a:endParaRPr lang="nl-NL"/>
        </a:p>
      </dgm:t>
    </dgm:pt>
    <dgm:pt modelId="{D82C19CB-3D73-47F0-954C-EA78E4B8E35F}">
      <dgm:prSet phldrT="[Tekst]"/>
      <dgm:spPr/>
      <dgm:t>
        <a:bodyPr/>
        <a:lstStyle/>
        <a:p>
          <a:r>
            <a:rPr lang="nl-NL" dirty="0"/>
            <a:t>Cash &amp; Treasury Policy</a:t>
          </a:r>
        </a:p>
      </dgm:t>
    </dgm:pt>
    <dgm:pt modelId="{C7B81D80-1C22-420A-BE05-38AB3A3A001D}" type="parTrans" cxnId="{A892A4A0-9659-4EFD-9B21-BE6E6B7BE7F0}">
      <dgm:prSet/>
      <dgm:spPr/>
      <dgm:t>
        <a:bodyPr/>
        <a:lstStyle/>
        <a:p>
          <a:endParaRPr lang="nl-NL"/>
        </a:p>
      </dgm:t>
    </dgm:pt>
    <dgm:pt modelId="{2D5079B3-44FC-45CF-9763-0A81D4B3C13C}" type="sibTrans" cxnId="{A892A4A0-9659-4EFD-9B21-BE6E6B7BE7F0}">
      <dgm:prSet/>
      <dgm:spPr/>
      <dgm:t>
        <a:bodyPr/>
        <a:lstStyle/>
        <a:p>
          <a:endParaRPr lang="nl-NL"/>
        </a:p>
      </dgm:t>
    </dgm:pt>
    <dgm:pt modelId="{754EF52A-887E-46D7-B60A-BCEFD031F54F}">
      <dgm:prSet phldrT="[Tekst]"/>
      <dgm:spPr/>
      <dgm:t>
        <a:bodyPr/>
        <a:lstStyle/>
        <a:p>
          <a:r>
            <a:rPr lang="nl-NL" dirty="0"/>
            <a:t>Cash &amp; Treasury Procedures</a:t>
          </a:r>
        </a:p>
      </dgm:t>
    </dgm:pt>
    <dgm:pt modelId="{AE5267E0-A287-42F5-856F-ADA5AFB44601}" type="parTrans" cxnId="{0D3CBF6A-ADCF-493F-8148-62C83F462FC5}">
      <dgm:prSet/>
      <dgm:spPr/>
      <dgm:t>
        <a:bodyPr/>
        <a:lstStyle/>
        <a:p>
          <a:endParaRPr lang="nl-NL"/>
        </a:p>
      </dgm:t>
    </dgm:pt>
    <dgm:pt modelId="{707C67D1-2643-4108-9AFE-8EA479A99553}" type="sibTrans" cxnId="{0D3CBF6A-ADCF-493F-8148-62C83F462FC5}">
      <dgm:prSet/>
      <dgm:spPr/>
      <dgm:t>
        <a:bodyPr/>
        <a:lstStyle/>
        <a:p>
          <a:endParaRPr lang="nl-NL"/>
        </a:p>
      </dgm:t>
    </dgm:pt>
    <dgm:pt modelId="{984CEDD0-3B75-4A9D-8384-4907D3ACD012}" type="pres">
      <dgm:prSet presAssocID="{C26CC931-764D-4BE4-A88A-C2ABBA427327}" presName="linearFlow" presStyleCnt="0">
        <dgm:presLayoutVars>
          <dgm:dir/>
          <dgm:animLvl val="lvl"/>
          <dgm:resizeHandles val="exact"/>
        </dgm:presLayoutVars>
      </dgm:prSet>
      <dgm:spPr/>
    </dgm:pt>
    <dgm:pt modelId="{7724C97D-0B79-42B0-8636-D88D6207CDB2}" type="pres">
      <dgm:prSet presAssocID="{180F1C5D-A92C-4899-B5FA-E7471B66121A}" presName="composite" presStyleCnt="0"/>
      <dgm:spPr/>
    </dgm:pt>
    <dgm:pt modelId="{A96B8C9D-687E-4F15-AA4B-D8076D73C965}" type="pres">
      <dgm:prSet presAssocID="{180F1C5D-A92C-4899-B5FA-E7471B66121A}" presName="parentText" presStyleLbl="alignNode1" presStyleIdx="0" presStyleCnt="3" custLinFactNeighborY="-3868">
        <dgm:presLayoutVars>
          <dgm:chMax val="1"/>
          <dgm:bulletEnabled val="1"/>
        </dgm:presLayoutVars>
      </dgm:prSet>
      <dgm:spPr/>
    </dgm:pt>
    <dgm:pt modelId="{A458BD1C-7C86-449A-ACC5-0EB2FA1D40CB}" type="pres">
      <dgm:prSet presAssocID="{180F1C5D-A92C-4899-B5FA-E7471B66121A}" presName="descendantText" presStyleLbl="alignAcc1" presStyleIdx="0" presStyleCnt="3" custLinFactNeighborX="0">
        <dgm:presLayoutVars>
          <dgm:bulletEnabled val="1"/>
        </dgm:presLayoutVars>
      </dgm:prSet>
      <dgm:spPr/>
    </dgm:pt>
    <dgm:pt modelId="{7D7EBB13-AAB3-402A-A94E-35D291DF5724}" type="pres">
      <dgm:prSet presAssocID="{93ADB594-2E9D-4064-90A5-570106E4F2E2}" presName="sp" presStyleCnt="0"/>
      <dgm:spPr/>
    </dgm:pt>
    <dgm:pt modelId="{3B59C13B-B49C-4354-A54C-0C8CED69AF55}" type="pres">
      <dgm:prSet presAssocID="{B31BC44C-D8DA-417A-A77B-422B7D6789D8}" presName="composite" presStyleCnt="0"/>
      <dgm:spPr/>
    </dgm:pt>
    <dgm:pt modelId="{2C9C5244-8667-452F-A43F-A394DAC95625}" type="pres">
      <dgm:prSet presAssocID="{B31BC44C-D8DA-417A-A77B-422B7D6789D8}" presName="parentText" presStyleLbl="alignNode1" presStyleIdx="1" presStyleCnt="3">
        <dgm:presLayoutVars>
          <dgm:chMax val="1"/>
          <dgm:bulletEnabled val="1"/>
        </dgm:presLayoutVars>
      </dgm:prSet>
      <dgm:spPr/>
    </dgm:pt>
    <dgm:pt modelId="{9F42F170-CE86-40CB-A9A5-95BB3EB44FBD}" type="pres">
      <dgm:prSet presAssocID="{B31BC44C-D8DA-417A-A77B-422B7D6789D8}" presName="descendantText" presStyleLbl="alignAcc1" presStyleIdx="1" presStyleCnt="3">
        <dgm:presLayoutVars>
          <dgm:bulletEnabled val="1"/>
        </dgm:presLayoutVars>
      </dgm:prSet>
      <dgm:spPr/>
    </dgm:pt>
    <dgm:pt modelId="{0C627C77-E4A8-4D29-B8BA-993584F4217E}" type="pres">
      <dgm:prSet presAssocID="{F1495A86-BC85-4CEE-9145-30C3A9DC0358}" presName="sp" presStyleCnt="0"/>
      <dgm:spPr/>
    </dgm:pt>
    <dgm:pt modelId="{770E5F11-CAC6-49DC-B70B-C7E4AD3372A2}" type="pres">
      <dgm:prSet presAssocID="{FD0EBD49-9988-432C-9B92-ADA31DE39C90}" presName="composite" presStyleCnt="0"/>
      <dgm:spPr/>
    </dgm:pt>
    <dgm:pt modelId="{2DF7F567-AED1-4871-934C-B0D41A184021}" type="pres">
      <dgm:prSet presAssocID="{FD0EBD49-9988-432C-9B92-ADA31DE39C90}" presName="parentText" presStyleLbl="alignNode1" presStyleIdx="2" presStyleCnt="3">
        <dgm:presLayoutVars>
          <dgm:chMax val="1"/>
          <dgm:bulletEnabled val="1"/>
        </dgm:presLayoutVars>
      </dgm:prSet>
      <dgm:spPr/>
    </dgm:pt>
    <dgm:pt modelId="{DFD48B63-50DF-4F0E-A559-5F72C311E5BD}" type="pres">
      <dgm:prSet presAssocID="{FD0EBD49-9988-432C-9B92-ADA31DE39C90}" presName="descendantText" presStyleLbl="alignAcc1" presStyleIdx="2" presStyleCnt="3">
        <dgm:presLayoutVars>
          <dgm:bulletEnabled val="1"/>
        </dgm:presLayoutVars>
      </dgm:prSet>
      <dgm:spPr/>
    </dgm:pt>
  </dgm:ptLst>
  <dgm:cxnLst>
    <dgm:cxn modelId="{5B53B80B-9CC7-4337-838F-A9A134E2CB91}" type="presOf" srcId="{5D92C744-BF1D-4B93-875B-48C78FD9B71C}" destId="{A458BD1C-7C86-449A-ACC5-0EB2FA1D40CB}" srcOrd="0" destOrd="0" presId="urn:microsoft.com/office/officeart/2005/8/layout/chevron2"/>
    <dgm:cxn modelId="{6CCABD0F-1D27-4EFB-A8BE-CB4BE93B5F10}" type="presOf" srcId="{FD0EBD49-9988-432C-9B92-ADA31DE39C90}" destId="{2DF7F567-AED1-4871-934C-B0D41A184021}" srcOrd="0" destOrd="0" presId="urn:microsoft.com/office/officeart/2005/8/layout/chevron2"/>
    <dgm:cxn modelId="{FCDBDB19-5561-46E2-B728-BA0DDEEB7DB0}" srcId="{180F1C5D-A92C-4899-B5FA-E7471B66121A}" destId="{5D92C744-BF1D-4B93-875B-48C78FD9B71C}" srcOrd="0" destOrd="0" parTransId="{35A0F9AA-BE1C-4EB7-A180-D7BB72973570}" sibTransId="{C773DB8D-A875-4277-9FAB-4492077EF52F}"/>
    <dgm:cxn modelId="{2075B645-E281-4B05-A5D0-E3BF000ABB59}" srcId="{C26CC931-764D-4BE4-A88A-C2ABBA427327}" destId="{FD0EBD49-9988-432C-9B92-ADA31DE39C90}" srcOrd="2" destOrd="0" parTransId="{8CC2F109-04A3-4DFA-BDA0-22221ABD9FA7}" sibTransId="{A9C77909-BF1E-4D6B-818A-C9BBA312C17B}"/>
    <dgm:cxn modelId="{0D3CBF6A-ADCF-493F-8148-62C83F462FC5}" srcId="{B31BC44C-D8DA-417A-A77B-422B7D6789D8}" destId="{754EF52A-887E-46D7-B60A-BCEFD031F54F}" srcOrd="1" destOrd="0" parTransId="{AE5267E0-A287-42F5-856F-ADA5AFB44601}" sibTransId="{707C67D1-2643-4108-9AFE-8EA479A99553}"/>
    <dgm:cxn modelId="{F7997A4C-D2B3-4AE3-9807-4A0DE47F72A1}" srcId="{C26CC931-764D-4BE4-A88A-C2ABBA427327}" destId="{B31BC44C-D8DA-417A-A77B-422B7D6789D8}" srcOrd="1" destOrd="0" parTransId="{18B21554-0591-4149-9612-EA18D87F015B}" sibTransId="{F1495A86-BC85-4CEE-9145-30C3A9DC0358}"/>
    <dgm:cxn modelId="{C02C3C53-962F-4188-844C-E3B29062F623}" type="presOf" srcId="{D82C19CB-3D73-47F0-954C-EA78E4B8E35F}" destId="{A458BD1C-7C86-449A-ACC5-0EB2FA1D40CB}" srcOrd="0" destOrd="1" presId="urn:microsoft.com/office/officeart/2005/8/layout/chevron2"/>
    <dgm:cxn modelId="{2A31A773-8FFD-4A90-8CA7-B9001B3E56A4}" type="presOf" srcId="{C26CC931-764D-4BE4-A88A-C2ABBA427327}" destId="{984CEDD0-3B75-4A9D-8384-4907D3ACD012}" srcOrd="0" destOrd="0" presId="urn:microsoft.com/office/officeart/2005/8/layout/chevron2"/>
    <dgm:cxn modelId="{83CB9485-9F11-4F38-9CF6-E75D5745AD42}" type="presOf" srcId="{180F1C5D-A92C-4899-B5FA-E7471B66121A}" destId="{A96B8C9D-687E-4F15-AA4B-D8076D73C965}" srcOrd="0" destOrd="0" presId="urn:microsoft.com/office/officeart/2005/8/layout/chevron2"/>
    <dgm:cxn modelId="{37AC9C93-AB05-4B51-964E-DC9BA3FD83F8}" srcId="{FD0EBD49-9988-432C-9B92-ADA31DE39C90}" destId="{897BBAAB-9ABA-400D-9F00-A8F9F2DF1A88}" srcOrd="0" destOrd="0" parTransId="{CDBF2EE0-6B98-4A2A-A672-5AE15FDA2E9B}" sibTransId="{2A8FC3B1-5CB7-43A2-8702-F13DBB0651F9}"/>
    <dgm:cxn modelId="{713CD69A-FF99-4CEE-8AE6-AABDAD4428A9}" type="presOf" srcId="{754EF52A-887E-46D7-B60A-BCEFD031F54F}" destId="{9F42F170-CE86-40CB-A9A5-95BB3EB44FBD}" srcOrd="0" destOrd="1" presId="urn:microsoft.com/office/officeart/2005/8/layout/chevron2"/>
    <dgm:cxn modelId="{A892A4A0-9659-4EFD-9B21-BE6E6B7BE7F0}" srcId="{180F1C5D-A92C-4899-B5FA-E7471B66121A}" destId="{D82C19CB-3D73-47F0-954C-EA78E4B8E35F}" srcOrd="1" destOrd="0" parTransId="{C7B81D80-1C22-420A-BE05-38AB3A3A001D}" sibTransId="{2D5079B3-44FC-45CF-9763-0A81D4B3C13C}"/>
    <dgm:cxn modelId="{2E6160B3-BF90-4335-AF28-D23DCA28202F}" srcId="{C26CC931-764D-4BE4-A88A-C2ABBA427327}" destId="{180F1C5D-A92C-4899-B5FA-E7471B66121A}" srcOrd="0" destOrd="0" parTransId="{3D197002-DB43-4172-AA44-2F4D8B821B80}" sibTransId="{93ADB594-2E9D-4064-90A5-570106E4F2E2}"/>
    <dgm:cxn modelId="{9CBBA5BF-5905-4C6E-BEB6-3EDB03CA52A8}" type="presOf" srcId="{897BBAAB-9ABA-400D-9F00-A8F9F2DF1A88}" destId="{DFD48B63-50DF-4F0E-A559-5F72C311E5BD}" srcOrd="0" destOrd="0" presId="urn:microsoft.com/office/officeart/2005/8/layout/chevron2"/>
    <dgm:cxn modelId="{6D1458C4-EF10-458D-B256-55C1A7EAFB9D}" type="presOf" srcId="{B31BC44C-D8DA-417A-A77B-422B7D6789D8}" destId="{2C9C5244-8667-452F-A43F-A394DAC95625}" srcOrd="0" destOrd="0" presId="urn:microsoft.com/office/officeart/2005/8/layout/chevron2"/>
    <dgm:cxn modelId="{65B2C7C6-51F5-4953-BAC6-9A836A314DAE}" srcId="{B31BC44C-D8DA-417A-A77B-422B7D6789D8}" destId="{CBAB570A-0948-4731-BD0F-EC95A417A8E8}" srcOrd="0" destOrd="0" parTransId="{ED24E989-497C-452A-8804-E47DCC059F67}" sibTransId="{AA62E363-B0F6-4237-AB42-24DFF916FBA6}"/>
    <dgm:cxn modelId="{F4C5B0CB-2D78-4532-8DCB-1207AF807456}" type="presOf" srcId="{CBAB570A-0948-4731-BD0F-EC95A417A8E8}" destId="{9F42F170-CE86-40CB-A9A5-95BB3EB44FBD}" srcOrd="0" destOrd="0" presId="urn:microsoft.com/office/officeart/2005/8/layout/chevron2"/>
    <dgm:cxn modelId="{7FBAE3CD-120D-411B-924E-2AA51F53DA67}" type="presParOf" srcId="{984CEDD0-3B75-4A9D-8384-4907D3ACD012}" destId="{7724C97D-0B79-42B0-8636-D88D6207CDB2}" srcOrd="0" destOrd="0" presId="urn:microsoft.com/office/officeart/2005/8/layout/chevron2"/>
    <dgm:cxn modelId="{7D22683B-FA90-4E45-B022-981995238C8A}" type="presParOf" srcId="{7724C97D-0B79-42B0-8636-D88D6207CDB2}" destId="{A96B8C9D-687E-4F15-AA4B-D8076D73C965}" srcOrd="0" destOrd="0" presId="urn:microsoft.com/office/officeart/2005/8/layout/chevron2"/>
    <dgm:cxn modelId="{83AD9233-9643-4262-A2C4-5289CC767561}" type="presParOf" srcId="{7724C97D-0B79-42B0-8636-D88D6207CDB2}" destId="{A458BD1C-7C86-449A-ACC5-0EB2FA1D40CB}" srcOrd="1" destOrd="0" presId="urn:microsoft.com/office/officeart/2005/8/layout/chevron2"/>
    <dgm:cxn modelId="{D7AD9049-9216-423D-9633-5DE5A5B75D56}" type="presParOf" srcId="{984CEDD0-3B75-4A9D-8384-4907D3ACD012}" destId="{7D7EBB13-AAB3-402A-A94E-35D291DF5724}" srcOrd="1" destOrd="0" presId="urn:microsoft.com/office/officeart/2005/8/layout/chevron2"/>
    <dgm:cxn modelId="{91F5BAB9-CEBC-46B6-9DCA-883E3C74240B}" type="presParOf" srcId="{984CEDD0-3B75-4A9D-8384-4907D3ACD012}" destId="{3B59C13B-B49C-4354-A54C-0C8CED69AF55}" srcOrd="2" destOrd="0" presId="urn:microsoft.com/office/officeart/2005/8/layout/chevron2"/>
    <dgm:cxn modelId="{8E0939C3-D36D-4EC5-B3FD-66F985A8619E}" type="presParOf" srcId="{3B59C13B-B49C-4354-A54C-0C8CED69AF55}" destId="{2C9C5244-8667-452F-A43F-A394DAC95625}" srcOrd="0" destOrd="0" presId="urn:microsoft.com/office/officeart/2005/8/layout/chevron2"/>
    <dgm:cxn modelId="{3857CF5B-C5C9-480D-80ED-84FBE205394B}" type="presParOf" srcId="{3B59C13B-B49C-4354-A54C-0C8CED69AF55}" destId="{9F42F170-CE86-40CB-A9A5-95BB3EB44FBD}" srcOrd="1" destOrd="0" presId="urn:microsoft.com/office/officeart/2005/8/layout/chevron2"/>
    <dgm:cxn modelId="{CA7B4680-484F-4442-9C5F-492F84EAE70A}" type="presParOf" srcId="{984CEDD0-3B75-4A9D-8384-4907D3ACD012}" destId="{0C627C77-E4A8-4D29-B8BA-993584F4217E}" srcOrd="3" destOrd="0" presId="urn:microsoft.com/office/officeart/2005/8/layout/chevron2"/>
    <dgm:cxn modelId="{96D306E7-2BC9-43E0-8485-247F72C52F40}" type="presParOf" srcId="{984CEDD0-3B75-4A9D-8384-4907D3ACD012}" destId="{770E5F11-CAC6-49DC-B70B-C7E4AD3372A2}" srcOrd="4" destOrd="0" presId="urn:microsoft.com/office/officeart/2005/8/layout/chevron2"/>
    <dgm:cxn modelId="{9F09A3F3-859B-4139-AB50-1714CF5499F4}" type="presParOf" srcId="{770E5F11-CAC6-49DC-B70B-C7E4AD3372A2}" destId="{2DF7F567-AED1-4871-934C-B0D41A184021}" srcOrd="0" destOrd="0" presId="urn:microsoft.com/office/officeart/2005/8/layout/chevron2"/>
    <dgm:cxn modelId="{EDF19627-5B39-4DA1-9690-6AB89B111A31}" type="presParOf" srcId="{770E5F11-CAC6-49DC-B70B-C7E4AD3372A2}" destId="{DFD48B63-50DF-4F0E-A559-5F72C311E5BD}"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46472-BA12-4941-94D0-38CED685A88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nl-NL"/>
        </a:p>
      </dgm:t>
    </dgm:pt>
    <dgm:pt modelId="{6F122C1F-920D-45BB-981B-D097BE05A5E0}">
      <dgm:prSet phldrT="[Tekst]"/>
      <dgm:spPr/>
      <dgm:t>
        <a:bodyPr/>
        <a:lstStyle/>
        <a:p>
          <a:r>
            <a:rPr lang="nl-NL" dirty="0"/>
            <a:t> </a:t>
          </a:r>
        </a:p>
      </dgm:t>
    </dgm:pt>
    <dgm:pt modelId="{11D33AD9-1B5F-4C93-85C9-428C60A08FB6}" type="parTrans" cxnId="{6B51240F-4832-4C68-87C1-712A46C0B0E2}">
      <dgm:prSet/>
      <dgm:spPr/>
      <dgm:t>
        <a:bodyPr/>
        <a:lstStyle/>
        <a:p>
          <a:endParaRPr lang="nl-NL"/>
        </a:p>
      </dgm:t>
    </dgm:pt>
    <dgm:pt modelId="{7D2167E2-42CE-48A3-BF32-711B25F13F65}" type="sibTrans" cxnId="{6B51240F-4832-4C68-87C1-712A46C0B0E2}">
      <dgm:prSet/>
      <dgm:spPr/>
      <dgm:t>
        <a:bodyPr/>
        <a:lstStyle/>
        <a:p>
          <a:endParaRPr lang="nl-NL"/>
        </a:p>
      </dgm:t>
    </dgm:pt>
    <dgm:pt modelId="{0A4B2B86-4A76-4994-AED3-4E9A26886706}">
      <dgm:prSet phldrT="[Tekst]"/>
      <dgm:spPr/>
      <dgm:t>
        <a:bodyPr/>
        <a:lstStyle/>
        <a:p>
          <a:r>
            <a:rPr lang="nl-NL" dirty="0"/>
            <a:t> </a:t>
          </a:r>
        </a:p>
      </dgm:t>
    </dgm:pt>
    <dgm:pt modelId="{78C5585C-7DCC-4B6F-84E5-8CE875BEBC86}" type="parTrans" cxnId="{86D1BD38-E84B-4D12-8881-99F96DE53774}">
      <dgm:prSet/>
      <dgm:spPr/>
      <dgm:t>
        <a:bodyPr/>
        <a:lstStyle/>
        <a:p>
          <a:endParaRPr lang="nl-NL"/>
        </a:p>
      </dgm:t>
    </dgm:pt>
    <dgm:pt modelId="{F46E92AE-FF94-41FF-8D6E-BC472DAA224C}" type="sibTrans" cxnId="{86D1BD38-E84B-4D12-8881-99F96DE53774}">
      <dgm:prSet/>
      <dgm:spPr/>
      <dgm:t>
        <a:bodyPr/>
        <a:lstStyle/>
        <a:p>
          <a:endParaRPr lang="nl-NL"/>
        </a:p>
      </dgm:t>
    </dgm:pt>
    <dgm:pt modelId="{8E8DBDF3-F885-438B-823F-E5A210D6A5C7}">
      <dgm:prSet phldrT="[Tekst]"/>
      <dgm:spPr/>
      <dgm:t>
        <a:bodyPr/>
        <a:lstStyle/>
        <a:p>
          <a:r>
            <a:rPr lang="nl-NL" dirty="0"/>
            <a:t> </a:t>
          </a:r>
        </a:p>
      </dgm:t>
    </dgm:pt>
    <dgm:pt modelId="{E683D280-DE4C-4495-8B5B-3B294E2FF738}" type="parTrans" cxnId="{E051C8D8-3BFA-49C0-A626-F8D5C342155C}">
      <dgm:prSet/>
      <dgm:spPr/>
      <dgm:t>
        <a:bodyPr/>
        <a:lstStyle/>
        <a:p>
          <a:endParaRPr lang="nl-NL"/>
        </a:p>
      </dgm:t>
    </dgm:pt>
    <dgm:pt modelId="{7EE158EF-BC5F-437B-A4DF-31CDEEC6B296}" type="sibTrans" cxnId="{E051C8D8-3BFA-49C0-A626-F8D5C342155C}">
      <dgm:prSet/>
      <dgm:spPr/>
      <dgm:t>
        <a:bodyPr/>
        <a:lstStyle/>
        <a:p>
          <a:endParaRPr lang="nl-NL"/>
        </a:p>
      </dgm:t>
    </dgm:pt>
    <dgm:pt modelId="{E6B64BC1-A6AA-4D84-AD01-6D094C72E14E}">
      <dgm:prSet phldrT="[Tekst]"/>
      <dgm:spPr/>
      <dgm:t>
        <a:bodyPr/>
        <a:lstStyle/>
        <a:p>
          <a:r>
            <a:rPr lang="nl-NL" dirty="0"/>
            <a:t> </a:t>
          </a:r>
        </a:p>
      </dgm:t>
    </dgm:pt>
    <dgm:pt modelId="{03A5851D-0057-4B7A-BAD5-E74ADC47AFFD}" type="parTrans" cxnId="{4E1C0D11-6775-4E1C-BA10-1D7744F93DD3}">
      <dgm:prSet/>
      <dgm:spPr/>
      <dgm:t>
        <a:bodyPr/>
        <a:lstStyle/>
        <a:p>
          <a:endParaRPr lang="nl-NL"/>
        </a:p>
      </dgm:t>
    </dgm:pt>
    <dgm:pt modelId="{C52A7FEB-DEAC-43C1-8235-8AD928E2086A}" type="sibTrans" cxnId="{4E1C0D11-6775-4E1C-BA10-1D7744F93DD3}">
      <dgm:prSet/>
      <dgm:spPr/>
      <dgm:t>
        <a:bodyPr/>
        <a:lstStyle/>
        <a:p>
          <a:endParaRPr lang="nl-NL"/>
        </a:p>
      </dgm:t>
    </dgm:pt>
    <dgm:pt modelId="{9E47F1F2-75C1-454A-A8ED-EA024634EA33}" type="pres">
      <dgm:prSet presAssocID="{47D46472-BA12-4941-94D0-38CED685A883}" presName="cycle" presStyleCnt="0">
        <dgm:presLayoutVars>
          <dgm:dir/>
          <dgm:resizeHandles val="exact"/>
        </dgm:presLayoutVars>
      </dgm:prSet>
      <dgm:spPr/>
    </dgm:pt>
    <dgm:pt modelId="{9324FABC-E8C6-423E-BEF2-04DC5362446A}" type="pres">
      <dgm:prSet presAssocID="{6F122C1F-920D-45BB-981B-D097BE05A5E0}" presName="dummy" presStyleCnt="0"/>
      <dgm:spPr/>
    </dgm:pt>
    <dgm:pt modelId="{61A5079C-0D86-425A-B67E-BD7161B458C6}" type="pres">
      <dgm:prSet presAssocID="{6F122C1F-920D-45BB-981B-D097BE05A5E0}" presName="node" presStyleLbl="revTx" presStyleIdx="0" presStyleCnt="4">
        <dgm:presLayoutVars>
          <dgm:bulletEnabled val="1"/>
        </dgm:presLayoutVars>
      </dgm:prSet>
      <dgm:spPr/>
    </dgm:pt>
    <dgm:pt modelId="{950A1D15-0A94-43A0-AAC5-BCB8B438354D}" type="pres">
      <dgm:prSet presAssocID="{7D2167E2-42CE-48A3-BF32-711B25F13F65}" presName="sibTrans" presStyleLbl="node1" presStyleIdx="0" presStyleCnt="4"/>
      <dgm:spPr/>
    </dgm:pt>
    <dgm:pt modelId="{0E186760-CBFB-4BF1-8E6E-675377365B87}" type="pres">
      <dgm:prSet presAssocID="{0A4B2B86-4A76-4994-AED3-4E9A26886706}" presName="dummy" presStyleCnt="0"/>
      <dgm:spPr/>
    </dgm:pt>
    <dgm:pt modelId="{9E29EBF9-A873-4A08-8E44-0FCFE38B5772}" type="pres">
      <dgm:prSet presAssocID="{0A4B2B86-4A76-4994-AED3-4E9A26886706}" presName="node" presStyleLbl="revTx" presStyleIdx="1" presStyleCnt="4">
        <dgm:presLayoutVars>
          <dgm:bulletEnabled val="1"/>
        </dgm:presLayoutVars>
      </dgm:prSet>
      <dgm:spPr/>
    </dgm:pt>
    <dgm:pt modelId="{2EB467F4-4EB4-46A4-8385-F6E214907612}" type="pres">
      <dgm:prSet presAssocID="{F46E92AE-FF94-41FF-8D6E-BC472DAA224C}" presName="sibTrans" presStyleLbl="node1" presStyleIdx="1" presStyleCnt="4"/>
      <dgm:spPr/>
    </dgm:pt>
    <dgm:pt modelId="{806C09F4-064A-4F58-8495-A9D370C599FE}" type="pres">
      <dgm:prSet presAssocID="{8E8DBDF3-F885-438B-823F-E5A210D6A5C7}" presName="dummy" presStyleCnt="0"/>
      <dgm:spPr/>
    </dgm:pt>
    <dgm:pt modelId="{82CE6560-0152-4B8C-B0B0-835FEFB7B437}" type="pres">
      <dgm:prSet presAssocID="{8E8DBDF3-F885-438B-823F-E5A210D6A5C7}" presName="node" presStyleLbl="revTx" presStyleIdx="2" presStyleCnt="4">
        <dgm:presLayoutVars>
          <dgm:bulletEnabled val="1"/>
        </dgm:presLayoutVars>
      </dgm:prSet>
      <dgm:spPr/>
    </dgm:pt>
    <dgm:pt modelId="{8C2EC303-7669-437F-A9D5-8EA946507269}" type="pres">
      <dgm:prSet presAssocID="{7EE158EF-BC5F-437B-A4DF-31CDEEC6B296}" presName="sibTrans" presStyleLbl="node1" presStyleIdx="2" presStyleCnt="4"/>
      <dgm:spPr/>
    </dgm:pt>
    <dgm:pt modelId="{867E0335-3D09-46C4-B78C-9667B3D57D9E}" type="pres">
      <dgm:prSet presAssocID="{E6B64BC1-A6AA-4D84-AD01-6D094C72E14E}" presName="dummy" presStyleCnt="0"/>
      <dgm:spPr/>
    </dgm:pt>
    <dgm:pt modelId="{66B6468C-7517-48F9-82AD-E72D386F859D}" type="pres">
      <dgm:prSet presAssocID="{E6B64BC1-A6AA-4D84-AD01-6D094C72E14E}" presName="node" presStyleLbl="revTx" presStyleIdx="3" presStyleCnt="4">
        <dgm:presLayoutVars>
          <dgm:bulletEnabled val="1"/>
        </dgm:presLayoutVars>
      </dgm:prSet>
      <dgm:spPr/>
    </dgm:pt>
    <dgm:pt modelId="{741460D8-2569-4FE1-872C-0D8E67AD4D56}" type="pres">
      <dgm:prSet presAssocID="{C52A7FEB-DEAC-43C1-8235-8AD928E2086A}" presName="sibTrans" presStyleLbl="node1" presStyleIdx="3" presStyleCnt="4"/>
      <dgm:spPr/>
    </dgm:pt>
  </dgm:ptLst>
  <dgm:cxnLst>
    <dgm:cxn modelId="{6B51240F-4832-4C68-87C1-712A46C0B0E2}" srcId="{47D46472-BA12-4941-94D0-38CED685A883}" destId="{6F122C1F-920D-45BB-981B-D097BE05A5E0}" srcOrd="0" destOrd="0" parTransId="{11D33AD9-1B5F-4C93-85C9-428C60A08FB6}" sibTransId="{7D2167E2-42CE-48A3-BF32-711B25F13F65}"/>
    <dgm:cxn modelId="{4E1C0D11-6775-4E1C-BA10-1D7744F93DD3}" srcId="{47D46472-BA12-4941-94D0-38CED685A883}" destId="{E6B64BC1-A6AA-4D84-AD01-6D094C72E14E}" srcOrd="3" destOrd="0" parTransId="{03A5851D-0057-4B7A-BAD5-E74ADC47AFFD}" sibTransId="{C52A7FEB-DEAC-43C1-8235-8AD928E2086A}"/>
    <dgm:cxn modelId="{7DE7561C-C8E5-4E05-9388-34C7CD513A14}" type="presOf" srcId="{47D46472-BA12-4941-94D0-38CED685A883}" destId="{9E47F1F2-75C1-454A-A8ED-EA024634EA33}" srcOrd="0" destOrd="0" presId="urn:microsoft.com/office/officeart/2005/8/layout/cycle1"/>
    <dgm:cxn modelId="{6AEC7E2C-E183-4A8B-9614-EBAFC2B8984B}" type="presOf" srcId="{E6B64BC1-A6AA-4D84-AD01-6D094C72E14E}" destId="{66B6468C-7517-48F9-82AD-E72D386F859D}" srcOrd="0" destOrd="0" presId="urn:microsoft.com/office/officeart/2005/8/layout/cycle1"/>
    <dgm:cxn modelId="{1511EC37-A83B-423E-861E-8884B313C597}" type="presOf" srcId="{7D2167E2-42CE-48A3-BF32-711B25F13F65}" destId="{950A1D15-0A94-43A0-AAC5-BCB8B438354D}" srcOrd="0" destOrd="0" presId="urn:microsoft.com/office/officeart/2005/8/layout/cycle1"/>
    <dgm:cxn modelId="{86D1BD38-E84B-4D12-8881-99F96DE53774}" srcId="{47D46472-BA12-4941-94D0-38CED685A883}" destId="{0A4B2B86-4A76-4994-AED3-4E9A26886706}" srcOrd="1" destOrd="0" parTransId="{78C5585C-7DCC-4B6F-84E5-8CE875BEBC86}" sibTransId="{F46E92AE-FF94-41FF-8D6E-BC472DAA224C}"/>
    <dgm:cxn modelId="{87EC846E-61CA-4207-B32E-35D7F1377509}" type="presOf" srcId="{7EE158EF-BC5F-437B-A4DF-31CDEEC6B296}" destId="{8C2EC303-7669-437F-A9D5-8EA946507269}" srcOrd="0" destOrd="0" presId="urn:microsoft.com/office/officeart/2005/8/layout/cycle1"/>
    <dgm:cxn modelId="{6BC5A172-7132-4408-A04B-0C4C8E7FC516}" type="presOf" srcId="{0A4B2B86-4A76-4994-AED3-4E9A26886706}" destId="{9E29EBF9-A873-4A08-8E44-0FCFE38B5772}" srcOrd="0" destOrd="0" presId="urn:microsoft.com/office/officeart/2005/8/layout/cycle1"/>
    <dgm:cxn modelId="{67920B7D-4362-4177-A37A-248DB8C57808}" type="presOf" srcId="{F46E92AE-FF94-41FF-8D6E-BC472DAA224C}" destId="{2EB467F4-4EB4-46A4-8385-F6E214907612}" srcOrd="0" destOrd="0" presId="urn:microsoft.com/office/officeart/2005/8/layout/cycle1"/>
    <dgm:cxn modelId="{E9AC0B8D-24CA-43F5-81F2-B650A8E0B54B}" type="presOf" srcId="{8E8DBDF3-F885-438B-823F-E5A210D6A5C7}" destId="{82CE6560-0152-4B8C-B0B0-835FEFB7B437}" srcOrd="0" destOrd="0" presId="urn:microsoft.com/office/officeart/2005/8/layout/cycle1"/>
    <dgm:cxn modelId="{E58E7BA4-FFCD-4874-8447-B42217EC7AA4}" type="presOf" srcId="{C52A7FEB-DEAC-43C1-8235-8AD928E2086A}" destId="{741460D8-2569-4FE1-872C-0D8E67AD4D56}" srcOrd="0" destOrd="0" presId="urn:microsoft.com/office/officeart/2005/8/layout/cycle1"/>
    <dgm:cxn modelId="{E051C8D8-3BFA-49C0-A626-F8D5C342155C}" srcId="{47D46472-BA12-4941-94D0-38CED685A883}" destId="{8E8DBDF3-F885-438B-823F-E5A210D6A5C7}" srcOrd="2" destOrd="0" parTransId="{E683D280-DE4C-4495-8B5B-3B294E2FF738}" sibTransId="{7EE158EF-BC5F-437B-A4DF-31CDEEC6B296}"/>
    <dgm:cxn modelId="{AE58AAE7-EF07-4EEF-B677-C8E2E628A11D}" type="presOf" srcId="{6F122C1F-920D-45BB-981B-D097BE05A5E0}" destId="{61A5079C-0D86-425A-B67E-BD7161B458C6}" srcOrd="0" destOrd="0" presId="urn:microsoft.com/office/officeart/2005/8/layout/cycle1"/>
    <dgm:cxn modelId="{BCCDCA4C-47C1-4661-95BE-73F8F1023F2A}" type="presParOf" srcId="{9E47F1F2-75C1-454A-A8ED-EA024634EA33}" destId="{9324FABC-E8C6-423E-BEF2-04DC5362446A}" srcOrd="0" destOrd="0" presId="urn:microsoft.com/office/officeart/2005/8/layout/cycle1"/>
    <dgm:cxn modelId="{3471854F-5A21-4326-AB65-FF79C690D7C1}" type="presParOf" srcId="{9E47F1F2-75C1-454A-A8ED-EA024634EA33}" destId="{61A5079C-0D86-425A-B67E-BD7161B458C6}" srcOrd="1" destOrd="0" presId="urn:microsoft.com/office/officeart/2005/8/layout/cycle1"/>
    <dgm:cxn modelId="{65E8A8C1-5A23-4D6F-AFFF-97F2D6A94A20}" type="presParOf" srcId="{9E47F1F2-75C1-454A-A8ED-EA024634EA33}" destId="{950A1D15-0A94-43A0-AAC5-BCB8B438354D}" srcOrd="2" destOrd="0" presId="urn:microsoft.com/office/officeart/2005/8/layout/cycle1"/>
    <dgm:cxn modelId="{7FF47CBD-B519-460B-88D0-FC3FDE874583}" type="presParOf" srcId="{9E47F1F2-75C1-454A-A8ED-EA024634EA33}" destId="{0E186760-CBFB-4BF1-8E6E-675377365B87}" srcOrd="3" destOrd="0" presId="urn:microsoft.com/office/officeart/2005/8/layout/cycle1"/>
    <dgm:cxn modelId="{08DAAC0E-3251-4907-9E6A-915EEF727B4C}" type="presParOf" srcId="{9E47F1F2-75C1-454A-A8ED-EA024634EA33}" destId="{9E29EBF9-A873-4A08-8E44-0FCFE38B5772}" srcOrd="4" destOrd="0" presId="urn:microsoft.com/office/officeart/2005/8/layout/cycle1"/>
    <dgm:cxn modelId="{8E47294E-67B0-4AE7-8AFF-825CC7C8220A}" type="presParOf" srcId="{9E47F1F2-75C1-454A-A8ED-EA024634EA33}" destId="{2EB467F4-4EB4-46A4-8385-F6E214907612}" srcOrd="5" destOrd="0" presId="urn:microsoft.com/office/officeart/2005/8/layout/cycle1"/>
    <dgm:cxn modelId="{BDCDBE17-F56F-4857-964A-E5A7BF48583C}" type="presParOf" srcId="{9E47F1F2-75C1-454A-A8ED-EA024634EA33}" destId="{806C09F4-064A-4F58-8495-A9D370C599FE}" srcOrd="6" destOrd="0" presId="urn:microsoft.com/office/officeart/2005/8/layout/cycle1"/>
    <dgm:cxn modelId="{7BFBD84F-84C5-4A33-9F74-A7787190CCD1}" type="presParOf" srcId="{9E47F1F2-75C1-454A-A8ED-EA024634EA33}" destId="{82CE6560-0152-4B8C-B0B0-835FEFB7B437}" srcOrd="7" destOrd="0" presId="urn:microsoft.com/office/officeart/2005/8/layout/cycle1"/>
    <dgm:cxn modelId="{A2690548-60A1-4749-A12E-27A06D51E5B6}" type="presParOf" srcId="{9E47F1F2-75C1-454A-A8ED-EA024634EA33}" destId="{8C2EC303-7669-437F-A9D5-8EA946507269}" srcOrd="8" destOrd="0" presId="urn:microsoft.com/office/officeart/2005/8/layout/cycle1"/>
    <dgm:cxn modelId="{72DA88A7-32CE-43F3-A393-E8067F4828ED}" type="presParOf" srcId="{9E47F1F2-75C1-454A-A8ED-EA024634EA33}" destId="{867E0335-3D09-46C4-B78C-9667B3D57D9E}" srcOrd="9" destOrd="0" presId="urn:microsoft.com/office/officeart/2005/8/layout/cycle1"/>
    <dgm:cxn modelId="{1B69398E-CC78-459C-91E5-89DCE312CC75}" type="presParOf" srcId="{9E47F1F2-75C1-454A-A8ED-EA024634EA33}" destId="{66B6468C-7517-48F9-82AD-E72D386F859D}" srcOrd="10" destOrd="0" presId="urn:microsoft.com/office/officeart/2005/8/layout/cycle1"/>
    <dgm:cxn modelId="{17C4117C-00D4-4D57-88BB-C86F891D18A9}" type="presParOf" srcId="{9E47F1F2-75C1-454A-A8ED-EA024634EA33}" destId="{741460D8-2569-4FE1-872C-0D8E67AD4D56}"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09BF0-3849-4AE6-8E0C-433E5A899307}">
      <dsp:nvSpPr>
        <dsp:cNvPr id="0" name=""/>
        <dsp:cNvSpPr/>
      </dsp:nvSpPr>
      <dsp:spPr>
        <a:xfrm>
          <a:off x="1031768"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6CEC4-61F0-489F-9DAC-7AF58FC52C4E}">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dirty="0"/>
            <a:t>Strategisch</a:t>
          </a:r>
        </a:p>
      </dsp:txBody>
      <dsp:txXfrm>
        <a:off x="2790161" y="455544"/>
        <a:ext cx="2547676" cy="868101"/>
      </dsp:txXfrm>
    </dsp:sp>
    <dsp:sp modelId="{608034B8-D2B6-4295-85FF-9CA4BE50F0B3}">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dirty="0"/>
            <a:t>Tactisch</a:t>
          </a:r>
        </a:p>
      </dsp:txBody>
      <dsp:txXfrm>
        <a:off x="2790161" y="1537822"/>
        <a:ext cx="2547676" cy="868101"/>
      </dsp:txXfrm>
    </dsp:sp>
    <dsp:sp modelId="{BCB82C7D-90D6-472B-B7CE-7730F1CD1F17}">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dirty="0"/>
            <a:t>Operationeel</a:t>
          </a:r>
        </a:p>
      </dsp:txBody>
      <dsp:txXfrm>
        <a:off x="2790161" y="2620101"/>
        <a:ext cx="2547676" cy="86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8C9D-687E-4F15-AA4B-D8076D73C965}">
      <dsp:nvSpPr>
        <dsp:cNvPr id="0" name=""/>
        <dsp:cNvSpPr/>
      </dsp:nvSpPr>
      <dsp:spPr>
        <a:xfrm rot="5400000">
          <a:off x="-199621" y="199621"/>
          <a:ext cx="1330811" cy="931568"/>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b="1" kern="1200" dirty="0">
              <a:effectLst>
                <a:outerShdw blurRad="38100" dist="38100" dir="2700000" algn="tl">
                  <a:srgbClr val="000000">
                    <a:alpha val="43137"/>
                  </a:srgbClr>
                </a:outerShdw>
              </a:effectLst>
            </a:rPr>
            <a:t>CC&amp;T</a:t>
          </a:r>
        </a:p>
      </dsp:txBody>
      <dsp:txXfrm rot="-5400000">
        <a:off x="1" y="465783"/>
        <a:ext cx="931568" cy="399243"/>
      </dsp:txXfrm>
    </dsp:sp>
    <dsp:sp modelId="{A458BD1C-7C86-449A-ACC5-0EB2FA1D40CB}">
      <dsp:nvSpPr>
        <dsp:cNvPr id="0" name=""/>
        <dsp:cNvSpPr/>
      </dsp:nvSpPr>
      <dsp:spPr>
        <a:xfrm rot="5400000">
          <a:off x="2445538" y="-1511985"/>
          <a:ext cx="865027" cy="38929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Credit Policy </a:t>
          </a:r>
        </a:p>
        <a:p>
          <a:pPr marL="228600" lvl="1" indent="-228600" algn="l" defTabSz="1022350">
            <a:lnSpc>
              <a:spcPct val="90000"/>
            </a:lnSpc>
            <a:spcBef>
              <a:spcPct val="0"/>
            </a:spcBef>
            <a:spcAft>
              <a:spcPct val="15000"/>
            </a:spcAft>
            <a:buChar char="•"/>
          </a:pPr>
          <a:r>
            <a:rPr lang="nl-NL" sz="2300" kern="1200" dirty="0"/>
            <a:t>Cash &amp; Treasury Policy</a:t>
          </a:r>
        </a:p>
      </dsp:txBody>
      <dsp:txXfrm rot="-5400000">
        <a:off x="931569" y="44211"/>
        <a:ext cx="3850740" cy="780573"/>
      </dsp:txXfrm>
    </dsp:sp>
    <dsp:sp modelId="{2C9C5244-8667-452F-A43F-A394DAC95625}">
      <dsp:nvSpPr>
        <dsp:cNvPr id="0" name=""/>
        <dsp:cNvSpPr/>
      </dsp:nvSpPr>
      <dsp:spPr>
        <a:xfrm rot="5400000">
          <a:off x="-199621" y="1334415"/>
          <a:ext cx="1330811" cy="931568"/>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b="1" kern="1200" dirty="0">
              <a:effectLst>
                <a:outerShdw blurRad="38100" dist="38100" dir="2700000" algn="tl">
                  <a:srgbClr val="000000">
                    <a:alpha val="43137"/>
                  </a:srgbClr>
                </a:outerShdw>
              </a:effectLst>
            </a:rPr>
            <a:t>CC&amp;T</a:t>
          </a:r>
        </a:p>
      </dsp:txBody>
      <dsp:txXfrm rot="-5400000">
        <a:off x="1" y="1600577"/>
        <a:ext cx="931568" cy="399243"/>
      </dsp:txXfrm>
    </dsp:sp>
    <dsp:sp modelId="{9F42F170-CE86-40CB-A9A5-95BB3EB44FBD}">
      <dsp:nvSpPr>
        <dsp:cNvPr id="0" name=""/>
        <dsp:cNvSpPr/>
      </dsp:nvSpPr>
      <dsp:spPr>
        <a:xfrm rot="5400000">
          <a:off x="2445538" y="-379175"/>
          <a:ext cx="865027" cy="38929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Credit Procedures</a:t>
          </a:r>
        </a:p>
        <a:p>
          <a:pPr marL="228600" lvl="1" indent="-228600" algn="l" defTabSz="1022350">
            <a:lnSpc>
              <a:spcPct val="90000"/>
            </a:lnSpc>
            <a:spcBef>
              <a:spcPct val="0"/>
            </a:spcBef>
            <a:spcAft>
              <a:spcPct val="15000"/>
            </a:spcAft>
            <a:buChar char="•"/>
          </a:pPr>
          <a:r>
            <a:rPr lang="nl-NL" sz="2300" kern="1200" dirty="0"/>
            <a:t>Cash &amp; Treasury Procedures</a:t>
          </a:r>
        </a:p>
      </dsp:txBody>
      <dsp:txXfrm rot="-5400000">
        <a:off x="931569" y="1177021"/>
        <a:ext cx="3850740" cy="780573"/>
      </dsp:txXfrm>
    </dsp:sp>
    <dsp:sp modelId="{2DF7F567-AED1-4871-934C-B0D41A184021}">
      <dsp:nvSpPr>
        <dsp:cNvPr id="0" name=""/>
        <dsp:cNvSpPr/>
      </dsp:nvSpPr>
      <dsp:spPr>
        <a:xfrm rot="5400000">
          <a:off x="-199621" y="2467224"/>
          <a:ext cx="1330811" cy="931568"/>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l-NL" sz="2600" b="1" kern="1200" dirty="0">
              <a:effectLst>
                <a:outerShdw blurRad="38100" dist="38100" dir="2700000" algn="tl">
                  <a:srgbClr val="000000">
                    <a:alpha val="43137"/>
                  </a:srgbClr>
                </a:outerShdw>
              </a:effectLst>
            </a:rPr>
            <a:t>CC&amp;T</a:t>
          </a:r>
        </a:p>
      </dsp:txBody>
      <dsp:txXfrm rot="-5400000">
        <a:off x="1" y="2733386"/>
        <a:ext cx="931568" cy="399243"/>
      </dsp:txXfrm>
    </dsp:sp>
    <dsp:sp modelId="{DFD48B63-50DF-4F0E-A559-5F72C311E5BD}">
      <dsp:nvSpPr>
        <dsp:cNvPr id="0" name=""/>
        <dsp:cNvSpPr/>
      </dsp:nvSpPr>
      <dsp:spPr>
        <a:xfrm rot="5400000">
          <a:off x="2445538" y="753633"/>
          <a:ext cx="865027" cy="38929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nl-NL" sz="2300" kern="1200" dirty="0"/>
            <a:t>Credit &amp; Collection Proces (</a:t>
          </a:r>
          <a:r>
            <a:rPr lang="nl-NL" sz="2300" kern="1200" dirty="0" err="1"/>
            <a:t>instructions</a:t>
          </a:r>
          <a:r>
            <a:rPr lang="nl-NL" sz="2300" kern="1200" dirty="0"/>
            <a:t>)</a:t>
          </a:r>
        </a:p>
      </dsp:txBody>
      <dsp:txXfrm rot="-5400000">
        <a:off x="931569" y="2309830"/>
        <a:ext cx="3850740" cy="780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5079C-0D86-425A-B67E-BD7161B458C6}">
      <dsp:nvSpPr>
        <dsp:cNvPr id="0" name=""/>
        <dsp:cNvSpPr/>
      </dsp:nvSpPr>
      <dsp:spPr>
        <a:xfrm>
          <a:off x="3437808" y="87724"/>
          <a:ext cx="1386786" cy="138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NL" sz="6500" kern="1200" dirty="0"/>
            <a:t> </a:t>
          </a:r>
        </a:p>
      </dsp:txBody>
      <dsp:txXfrm>
        <a:off x="3437808" y="87724"/>
        <a:ext cx="1386786" cy="1386786"/>
      </dsp:txXfrm>
    </dsp:sp>
    <dsp:sp modelId="{950A1D15-0A94-43A0-AAC5-BCB8B438354D}">
      <dsp:nvSpPr>
        <dsp:cNvPr id="0" name=""/>
        <dsp:cNvSpPr/>
      </dsp:nvSpPr>
      <dsp:spPr>
        <a:xfrm>
          <a:off x="992189" y="-146"/>
          <a:ext cx="3920277" cy="3920277"/>
        </a:xfrm>
        <a:prstGeom prst="circularArrow">
          <a:avLst>
            <a:gd name="adj1" fmla="val 6898"/>
            <a:gd name="adj2" fmla="val 465035"/>
            <a:gd name="adj3" fmla="val 550750"/>
            <a:gd name="adj4" fmla="val 20584215"/>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9EBF9-A873-4A08-8E44-0FCFE38B5772}">
      <dsp:nvSpPr>
        <dsp:cNvPr id="0" name=""/>
        <dsp:cNvSpPr/>
      </dsp:nvSpPr>
      <dsp:spPr>
        <a:xfrm>
          <a:off x="3437808" y="2445472"/>
          <a:ext cx="1386786" cy="138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NL" sz="6500" kern="1200" dirty="0"/>
            <a:t> </a:t>
          </a:r>
        </a:p>
      </dsp:txBody>
      <dsp:txXfrm>
        <a:off x="3437808" y="2445472"/>
        <a:ext cx="1386786" cy="1386786"/>
      </dsp:txXfrm>
    </dsp:sp>
    <dsp:sp modelId="{2EB467F4-4EB4-46A4-8385-F6E214907612}">
      <dsp:nvSpPr>
        <dsp:cNvPr id="0" name=""/>
        <dsp:cNvSpPr/>
      </dsp:nvSpPr>
      <dsp:spPr>
        <a:xfrm>
          <a:off x="992189" y="-146"/>
          <a:ext cx="3920277" cy="3920277"/>
        </a:xfrm>
        <a:prstGeom prst="circularArrow">
          <a:avLst>
            <a:gd name="adj1" fmla="val 6898"/>
            <a:gd name="adj2" fmla="val 465035"/>
            <a:gd name="adj3" fmla="val 5950750"/>
            <a:gd name="adj4" fmla="val 4384215"/>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CE6560-0152-4B8C-B0B0-835FEFB7B437}">
      <dsp:nvSpPr>
        <dsp:cNvPr id="0" name=""/>
        <dsp:cNvSpPr/>
      </dsp:nvSpPr>
      <dsp:spPr>
        <a:xfrm>
          <a:off x="1080060" y="2445472"/>
          <a:ext cx="1386786" cy="138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NL" sz="6500" kern="1200" dirty="0"/>
            <a:t> </a:t>
          </a:r>
        </a:p>
      </dsp:txBody>
      <dsp:txXfrm>
        <a:off x="1080060" y="2445472"/>
        <a:ext cx="1386786" cy="1386786"/>
      </dsp:txXfrm>
    </dsp:sp>
    <dsp:sp modelId="{8C2EC303-7669-437F-A9D5-8EA946507269}">
      <dsp:nvSpPr>
        <dsp:cNvPr id="0" name=""/>
        <dsp:cNvSpPr/>
      </dsp:nvSpPr>
      <dsp:spPr>
        <a:xfrm>
          <a:off x="992189" y="-146"/>
          <a:ext cx="3920277" cy="3920277"/>
        </a:xfrm>
        <a:prstGeom prst="circularArrow">
          <a:avLst>
            <a:gd name="adj1" fmla="val 6898"/>
            <a:gd name="adj2" fmla="val 465035"/>
            <a:gd name="adj3" fmla="val 11350750"/>
            <a:gd name="adj4" fmla="val 9784215"/>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6468C-7517-48F9-82AD-E72D386F859D}">
      <dsp:nvSpPr>
        <dsp:cNvPr id="0" name=""/>
        <dsp:cNvSpPr/>
      </dsp:nvSpPr>
      <dsp:spPr>
        <a:xfrm>
          <a:off x="1080060" y="87724"/>
          <a:ext cx="1386786" cy="1386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NL" sz="6500" kern="1200" dirty="0"/>
            <a:t> </a:t>
          </a:r>
        </a:p>
      </dsp:txBody>
      <dsp:txXfrm>
        <a:off x="1080060" y="87724"/>
        <a:ext cx="1386786" cy="1386786"/>
      </dsp:txXfrm>
    </dsp:sp>
    <dsp:sp modelId="{741460D8-2569-4FE1-872C-0D8E67AD4D56}">
      <dsp:nvSpPr>
        <dsp:cNvPr id="0" name=""/>
        <dsp:cNvSpPr/>
      </dsp:nvSpPr>
      <dsp:spPr>
        <a:xfrm>
          <a:off x="992189" y="-146"/>
          <a:ext cx="3920277" cy="3920277"/>
        </a:xfrm>
        <a:prstGeom prst="circularArrow">
          <a:avLst>
            <a:gd name="adj1" fmla="val 6898"/>
            <a:gd name="adj2" fmla="val 465035"/>
            <a:gd name="adj3" fmla="val 16750750"/>
            <a:gd name="adj4" fmla="val 15184215"/>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531" tIns="45766" rIns="91531" bIns="45766"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531" tIns="45766" rIns="91531" bIns="45766" rtlCol="0"/>
          <a:lstStyle>
            <a:lvl1pPr algn="r">
              <a:defRPr sz="1200"/>
            </a:lvl1pPr>
          </a:lstStyle>
          <a:p>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531" tIns="45766" rIns="91531" bIns="4576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531" tIns="45766" rIns="91531" bIns="45766" rtlCol="0" anchor="b"/>
          <a:lstStyle>
            <a:lvl1pPr algn="r">
              <a:defRPr sz="1200"/>
            </a:lvl1pPr>
          </a:lstStyle>
          <a:p>
            <a:fld id="{2952A7FB-C8D5-4631-9E66-77EF0D189318}" type="slidenum">
              <a:rPr lang="nl-NL" smtClean="0"/>
              <a:t>‹nr.›</a:t>
            </a:fld>
            <a:endParaRPr lang="nl-NL"/>
          </a:p>
        </p:txBody>
      </p:sp>
    </p:spTree>
    <p:extLst>
      <p:ext uri="{BB962C8B-B14F-4D97-AF65-F5344CB8AC3E}">
        <p14:creationId xmlns:p14="http://schemas.microsoft.com/office/powerpoint/2010/main" val="593408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531" tIns="45766" rIns="91531" bIns="45766"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531" tIns="45766" rIns="91531" bIns="45766" rtlCol="0"/>
          <a:lstStyle>
            <a:lvl1pPr algn="r">
              <a:defRPr sz="1200"/>
            </a:lvl1pPr>
          </a:lstStyle>
          <a:p>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31" tIns="45766" rIns="91531" bIns="45766"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531" tIns="45766" rIns="91531" bIns="45766"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531" tIns="45766" rIns="91531" bIns="4576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531" tIns="45766" rIns="91531" bIns="45766" rtlCol="0" anchor="b"/>
          <a:lstStyle>
            <a:lvl1pPr algn="r">
              <a:defRPr sz="1200"/>
            </a:lvl1pPr>
          </a:lstStyle>
          <a:p>
            <a:fld id="{D3A3B91A-46F0-4506-BE9E-68E3403A14CC}" type="slidenum">
              <a:rPr lang="nl-NL" smtClean="0"/>
              <a:t>‹nr.›</a:t>
            </a:fld>
            <a:endParaRPr lang="nl-NL"/>
          </a:p>
        </p:txBody>
      </p:sp>
    </p:spTree>
    <p:extLst>
      <p:ext uri="{BB962C8B-B14F-4D97-AF65-F5344CB8AC3E}">
        <p14:creationId xmlns:p14="http://schemas.microsoft.com/office/powerpoint/2010/main" val="6440770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81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Tijdelijke aanduiding voor dianummer 3"/>
          <p:cNvSpPr txBox="1">
            <a:spLocks noGrp="1"/>
          </p:cNvSpPr>
          <p:nvPr/>
        </p:nvSpPr>
        <p:spPr>
          <a:xfrm>
            <a:off x="3851722" y="9429187"/>
            <a:ext cx="2944478" cy="497398"/>
          </a:xfrm>
          <a:prstGeom prst="rect">
            <a:avLst/>
          </a:prstGeom>
          <a:noFill/>
        </p:spPr>
        <p:txBody>
          <a:bodyPr lIns="87185" tIns="43593" rIns="87185" bIns="43593" anchor="b"/>
          <a:lstStyle/>
          <a:p>
            <a:pPr algn="r">
              <a:defRPr/>
            </a:pPr>
            <a:fld id="{7A0797DE-1A2A-4191-9BF0-F5F16CCED863}" type="slidenum">
              <a:rPr lang="nl-NL" sz="1100">
                <a:solidFill>
                  <a:prstClr val="black"/>
                </a:solidFill>
              </a:rPr>
              <a:pPr algn="r">
                <a:defRPr/>
              </a:pPr>
              <a:t>1</a:t>
            </a:fld>
            <a:endParaRPr lang="nl-NL" sz="1100" dirty="0">
              <a:solidFill>
                <a:prstClr val="black"/>
              </a:solidFill>
            </a:endParaRPr>
          </a:p>
        </p:txBody>
      </p:sp>
      <p:sp>
        <p:nvSpPr>
          <p:cNvPr id="6" name="Tijdelijke aanduiding voor voettekst 5"/>
          <p:cNvSpPr>
            <a:spLocks noGrp="1"/>
          </p:cNvSpPr>
          <p:nvPr>
            <p:ph type="ftr" sz="quarter" idx="4"/>
          </p:nvPr>
        </p:nvSpPr>
        <p:spPr/>
        <p:txBody>
          <a:bodyPr/>
          <a:lstStyle/>
          <a:p>
            <a:pPr>
              <a:defRPr/>
            </a:pPr>
            <a:r>
              <a:rPr lang="nl-NL">
                <a:solidFill>
                  <a:prstClr val="black"/>
                </a:solidFill>
              </a:rPr>
              <a:t>definitief concept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49152" y="9431259"/>
            <a:ext cx="2946932" cy="49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3" tIns="46207" rIns="92413" bIns="46207" anchor="b"/>
          <a:lstStyle>
            <a:lvl1pPr defTabSz="923925" eaLnBrk="0" hangingPunct="0">
              <a:spcBef>
                <a:spcPct val="30000"/>
              </a:spcBef>
              <a:defRPr sz="1200">
                <a:solidFill>
                  <a:schemeClr val="tx1"/>
                </a:solidFill>
                <a:latin typeface="Arial" pitchFamily="34" charset="0"/>
              </a:defRPr>
            </a:lvl1pPr>
            <a:lvl2pPr marL="750888" indent="-288925" defTabSz="923925" eaLnBrk="0" hangingPunct="0">
              <a:spcBef>
                <a:spcPct val="30000"/>
              </a:spcBef>
              <a:defRPr sz="1200">
                <a:solidFill>
                  <a:schemeClr val="tx1"/>
                </a:solidFill>
                <a:latin typeface="Arial" pitchFamily="34" charset="0"/>
              </a:defRPr>
            </a:lvl2pPr>
            <a:lvl3pPr marL="1155700" indent="-231775" defTabSz="923925" eaLnBrk="0" hangingPunct="0">
              <a:spcBef>
                <a:spcPct val="30000"/>
              </a:spcBef>
              <a:defRPr sz="1200">
                <a:solidFill>
                  <a:schemeClr val="tx1"/>
                </a:solidFill>
                <a:latin typeface="Arial" pitchFamily="34" charset="0"/>
              </a:defRPr>
            </a:lvl3pPr>
            <a:lvl4pPr marL="1617663" indent="-231775" defTabSz="923925" eaLnBrk="0" hangingPunct="0">
              <a:spcBef>
                <a:spcPct val="30000"/>
              </a:spcBef>
              <a:defRPr sz="1200">
                <a:solidFill>
                  <a:schemeClr val="tx1"/>
                </a:solidFill>
                <a:latin typeface="Arial" pitchFamily="34" charset="0"/>
              </a:defRPr>
            </a:lvl4pPr>
            <a:lvl5pPr marL="2079625" indent="-231775" defTabSz="923925" eaLnBrk="0" hangingPunct="0">
              <a:spcBef>
                <a:spcPct val="30000"/>
              </a:spcBef>
              <a:defRPr sz="1200">
                <a:solidFill>
                  <a:schemeClr val="tx1"/>
                </a:solidFill>
                <a:latin typeface="Arial" pitchFamily="34" charset="0"/>
              </a:defRPr>
            </a:lvl5pPr>
            <a:lvl6pPr marL="2536825" indent="-231775" defTabSz="923925" eaLnBrk="0" fontAlgn="base" hangingPunct="0">
              <a:spcBef>
                <a:spcPct val="30000"/>
              </a:spcBef>
              <a:spcAft>
                <a:spcPct val="0"/>
              </a:spcAft>
              <a:defRPr sz="1200">
                <a:solidFill>
                  <a:schemeClr val="tx1"/>
                </a:solidFill>
                <a:latin typeface="Arial" pitchFamily="34" charset="0"/>
              </a:defRPr>
            </a:lvl6pPr>
            <a:lvl7pPr marL="2994025" indent="-231775" defTabSz="923925" eaLnBrk="0" fontAlgn="base" hangingPunct="0">
              <a:spcBef>
                <a:spcPct val="30000"/>
              </a:spcBef>
              <a:spcAft>
                <a:spcPct val="0"/>
              </a:spcAft>
              <a:defRPr sz="1200">
                <a:solidFill>
                  <a:schemeClr val="tx1"/>
                </a:solidFill>
                <a:latin typeface="Arial" pitchFamily="34" charset="0"/>
              </a:defRPr>
            </a:lvl7pPr>
            <a:lvl8pPr marL="3451225" indent="-231775" defTabSz="923925" eaLnBrk="0" fontAlgn="base" hangingPunct="0">
              <a:spcBef>
                <a:spcPct val="30000"/>
              </a:spcBef>
              <a:spcAft>
                <a:spcPct val="0"/>
              </a:spcAft>
              <a:defRPr sz="1200">
                <a:solidFill>
                  <a:schemeClr val="tx1"/>
                </a:solidFill>
                <a:latin typeface="Arial" pitchFamily="34" charset="0"/>
              </a:defRPr>
            </a:lvl8pPr>
            <a:lvl9pPr marL="3908425" indent="-231775" defTabSz="9239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E2A331B0-1A1D-4FD0-A44B-57B1CE89178A}" type="slidenum">
              <a:rPr lang="de-DE" altLang="nl-NL">
                <a:latin typeface="Tahoma" pitchFamily="34" charset="0"/>
              </a:rPr>
              <a:pPr algn="r" eaLnBrk="1" hangingPunct="1">
                <a:spcBef>
                  <a:spcPct val="0"/>
                </a:spcBef>
              </a:pPr>
              <a:t>6</a:t>
            </a:fld>
            <a:endParaRPr lang="de-DE" altLang="nl-NL">
              <a:latin typeface="Tahoma" pitchFamily="34" charset="0"/>
            </a:endParaRPr>
          </a:p>
        </p:txBody>
      </p:sp>
      <p:sp>
        <p:nvSpPr>
          <p:cNvPr id="25603" name="Rectangle 2"/>
          <p:cNvSpPr>
            <a:spLocks noGrp="1" noRot="1" noChangeAspect="1" noChangeArrowheads="1" noTextEdit="1"/>
          </p:cNvSpPr>
          <p:nvPr>
            <p:ph type="sldImg"/>
          </p:nvPr>
        </p:nvSpPr>
        <p:spPr>
          <a:xfrm>
            <a:off x="919163" y="746125"/>
            <a:ext cx="4960937" cy="3721100"/>
          </a:xfrm>
          <a:ln/>
        </p:spPr>
      </p:sp>
      <p:sp>
        <p:nvSpPr>
          <p:cNvPr id="25604" name="Rectangle 3"/>
          <p:cNvSpPr>
            <a:spLocks noGrp="1" noChangeArrowheads="1"/>
          </p:cNvSpPr>
          <p:nvPr>
            <p:ph type="body" idx="1"/>
          </p:nvPr>
        </p:nvSpPr>
        <p:spPr>
          <a:xfrm>
            <a:off x="681041" y="4715629"/>
            <a:ext cx="5435594" cy="4466352"/>
          </a:xfrm>
          <a:noFill/>
        </p:spPr>
        <p:txBody>
          <a:bodyPr lIns="92413" tIns="46207" rIns="92413" bIns="46207"/>
          <a:lstStyle/>
          <a:p>
            <a:pPr eaLnBrk="1" hangingPunct="1"/>
            <a:r>
              <a:rPr lang="de-DE" altLang="nl-NL">
                <a:latin typeface="Arial" pitchFamily="34" charset="0"/>
              </a:rPr>
              <a:t>TSR = Total shareholder return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0CF8BB-D58D-4501-BDE4-C90BDE770F82}"/>
              </a:ext>
            </a:extLst>
          </p:cNvPr>
          <p:cNvSpPr>
            <a:spLocks noGrp="1" noChangeArrowheads="1"/>
          </p:cNvSpPr>
          <p:nvPr>
            <p:ph type="sldNum" sz="quarter" idx="5"/>
          </p:nvPr>
        </p:nvSpPr>
        <p:spPr>
          <a:ln/>
        </p:spPr>
        <p:txBody>
          <a:bodyPr/>
          <a:lstStyle/>
          <a:p>
            <a:fld id="{226B92AB-3B08-4BB7-A92A-A92CF2D4CB40}" type="slidenum">
              <a:rPr lang="nl-NL" altLang="nl-NL"/>
              <a:pPr/>
              <a:t>9</a:t>
            </a:fld>
            <a:endParaRPr lang="nl-NL" altLang="nl-NL"/>
          </a:p>
        </p:txBody>
      </p:sp>
      <p:sp>
        <p:nvSpPr>
          <p:cNvPr id="31746" name="Rectangle 2">
            <a:extLst>
              <a:ext uri="{FF2B5EF4-FFF2-40B4-BE49-F238E27FC236}">
                <a16:creationId xmlns:a16="http://schemas.microsoft.com/office/drawing/2014/main" id="{E2BD87AC-C182-4A14-93A0-3B8C518880C6}"/>
              </a:ext>
            </a:extLst>
          </p:cNvPr>
          <p:cNvSpPr>
            <a:spLocks noGrp="1" noRot="1" noChangeAspect="1" noChangeArrowheads="1" noTextEdit="1"/>
          </p:cNvSpPr>
          <p:nvPr>
            <p:ph type="sldImg"/>
          </p:nvPr>
        </p:nvSpPr>
        <p:spPr>
          <a:xfrm>
            <a:off x="931863" y="741363"/>
            <a:ext cx="4938712" cy="3703637"/>
          </a:xfrm>
          <a:ln/>
        </p:spPr>
      </p:sp>
      <p:sp>
        <p:nvSpPr>
          <p:cNvPr id="31747" name="Rectangle 3">
            <a:extLst>
              <a:ext uri="{FF2B5EF4-FFF2-40B4-BE49-F238E27FC236}">
                <a16:creationId xmlns:a16="http://schemas.microsoft.com/office/drawing/2014/main" id="{189FFE7E-D736-4CB6-AF6A-6A84AD888A4A}"/>
              </a:ext>
            </a:extLst>
          </p:cNvPr>
          <p:cNvSpPr>
            <a:spLocks noGrp="1" noChangeArrowheads="1"/>
          </p:cNvSpPr>
          <p:nvPr>
            <p:ph type="body" idx="1"/>
          </p:nvPr>
        </p:nvSpPr>
        <p:spPr>
          <a:xfrm>
            <a:off x="906993" y="4717218"/>
            <a:ext cx="4983689" cy="4466351"/>
          </a:xfrm>
        </p:spPr>
        <p:txBody>
          <a:bodyPr/>
          <a:lstStyle/>
          <a:p>
            <a:r>
              <a:rPr lang="nl-NL" altLang="nl-NL" b="1"/>
              <a:t>The 5 C's of Credit</a:t>
            </a:r>
            <a:r>
              <a:rPr lang="nl-NL" altLang="nl-NL"/>
              <a:t>     </a:t>
            </a:r>
          </a:p>
          <a:p>
            <a:r>
              <a:rPr lang="nl-NL" altLang="nl-NL"/>
              <a:t>One of the many tools of lending is the 5 C's of credit, and the initial evaluation of any loan application. It is used in conjunction with an overall review of a business plan, and the purpose of the loan.</a:t>
            </a:r>
            <a:br>
              <a:rPr lang="nl-NL" altLang="nl-NL"/>
            </a:br>
            <a:br>
              <a:rPr lang="nl-NL" altLang="nl-NL"/>
            </a:br>
            <a:r>
              <a:rPr lang="nl-NL" altLang="nl-NL" b="1"/>
              <a:t>Credit Rating:</a:t>
            </a:r>
          </a:p>
          <a:p>
            <a:r>
              <a:rPr lang="nl-NL" altLang="nl-NL"/>
              <a:t>Have you demonstrated an ability to handle credit in the past, responsibly? Have you ever applied for credit? Do you have a good credit history? In other words, do you always pay your debts on time? If you do this would give you an R1 credit rating on your credit bureau report. Credit, depending on the above is rated on each credit account from R1 to R9.</a:t>
            </a:r>
            <a:br>
              <a:rPr lang="nl-NL" altLang="nl-NL"/>
            </a:br>
            <a:endParaRPr lang="nl-NL" altLang="nl-NL"/>
          </a:p>
          <a:p>
            <a:r>
              <a:rPr lang="nl-NL" altLang="nl-NL" b="1"/>
              <a:t>Capacity:</a:t>
            </a:r>
          </a:p>
          <a:p>
            <a:r>
              <a:rPr lang="nl-NL" altLang="nl-NL"/>
              <a:t>Do you have the resources (funds, income, revenue) to repay the debt, and/or the support of someone else to assist you with repaying the debt.</a:t>
            </a:r>
            <a:br>
              <a:rPr lang="nl-NL" altLang="nl-NL"/>
            </a:br>
            <a:endParaRPr lang="nl-NL" altLang="nl-NL"/>
          </a:p>
          <a:p>
            <a:r>
              <a:rPr lang="nl-NL" altLang="nl-NL" b="1"/>
              <a:t>Commitment:</a:t>
            </a:r>
          </a:p>
          <a:p>
            <a:r>
              <a:rPr lang="nl-NL" altLang="nl-NL"/>
              <a:t>Are you committed to repaying the, loan, and committed to the projects success? Have you demonstrated a stable employment history, educational commitment, and long term residence? All of these indicate a good level of commitment and stability.</a:t>
            </a:r>
            <a:br>
              <a:rPr lang="nl-NL" altLang="nl-NL"/>
            </a:br>
            <a:endParaRPr lang="nl-NL" altLang="nl-NL"/>
          </a:p>
          <a:p>
            <a:r>
              <a:rPr lang="nl-NL" altLang="nl-NL" b="1"/>
              <a:t>Collateral:</a:t>
            </a:r>
          </a:p>
          <a:p>
            <a:r>
              <a:rPr lang="nl-NL" altLang="nl-NL"/>
              <a:t>What could you offer as security for the loan? Is the collateral going to increase or decrease in value? Can the collateral being offered be registered? Can the security be sold, moved, or relocated, with or without the knowledge of the lender? A lender considers the ratio of the value of the collateral, against the amount of the loan.</a:t>
            </a:r>
            <a:br>
              <a:rPr lang="nl-NL" altLang="nl-NL"/>
            </a:br>
            <a:endParaRPr lang="nl-NL" altLang="nl-NL"/>
          </a:p>
          <a:p>
            <a:r>
              <a:rPr lang="nl-NL" altLang="nl-NL" b="1"/>
              <a:t>Character:</a:t>
            </a:r>
          </a:p>
          <a:p>
            <a:r>
              <a:rPr lang="nl-NL" altLang="nl-NL"/>
              <a:t>The most important evaluation consideration! The lender will assess your character in combination with the other C's. Now is your chance to show your professionalism and enthusiasm.</a:t>
            </a:r>
            <a:br>
              <a:rPr lang="nl-NL" altLang="nl-NL"/>
            </a:br>
            <a:endParaRPr lang="nl-NL" altLang="nl-NL"/>
          </a:p>
          <a:p>
            <a:endParaRPr lang="nl-NL" altLang="nl-NL"/>
          </a:p>
          <a:p>
            <a:r>
              <a:rPr lang="nl-NL" altLang="nl-NL"/>
              <a:t>contingency : onvoorziene omstandigheden/ontwikkelingen, fluctuaties </a:t>
            </a:r>
          </a:p>
          <a:p>
            <a:r>
              <a:rPr lang="nl-NL" altLang="nl-NL"/>
              <a:t>competition : concurrentie in branche</a:t>
            </a:r>
          </a:p>
          <a:p>
            <a:r>
              <a:rPr lang="nl-NL" altLang="nl-NL"/>
              <a:t>communication : communicatie met de bank</a:t>
            </a:r>
          </a:p>
          <a:p>
            <a:r>
              <a:rPr lang="nl-NL" altLang="nl-NL"/>
              <a:t>carelessness : roekeloos/onzorgvuldig/achteloos</a:t>
            </a:r>
          </a:p>
          <a:p>
            <a:r>
              <a:rPr lang="nl-NL" altLang="nl-NL"/>
              <a:t>Complaceny : zelfgenoegzaamheid</a:t>
            </a:r>
          </a:p>
        </p:txBody>
      </p:sp>
    </p:spTree>
    <p:extLst>
      <p:ext uri="{BB962C8B-B14F-4D97-AF65-F5344CB8AC3E}">
        <p14:creationId xmlns:p14="http://schemas.microsoft.com/office/powerpoint/2010/main" val="346261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0CEC10-F94E-4888-BA6B-ED4476A747BC}"/>
              </a:ext>
            </a:extLst>
          </p:cNvPr>
          <p:cNvSpPr>
            <a:spLocks noGrp="1" noChangeArrowheads="1"/>
          </p:cNvSpPr>
          <p:nvPr>
            <p:ph type="sldNum" sz="quarter" idx="5"/>
          </p:nvPr>
        </p:nvSpPr>
        <p:spPr>
          <a:ln/>
        </p:spPr>
        <p:txBody>
          <a:bodyPr/>
          <a:lstStyle/>
          <a:p>
            <a:fld id="{7BA717E3-5988-43EC-936B-2EA1415E6C3D}" type="slidenum">
              <a:rPr lang="nl-NL" altLang="nl-NL"/>
              <a:pPr/>
              <a:t>11</a:t>
            </a:fld>
            <a:endParaRPr lang="nl-NL" altLang="nl-NL"/>
          </a:p>
        </p:txBody>
      </p:sp>
      <p:sp>
        <p:nvSpPr>
          <p:cNvPr id="7170" name="Rectangle 2">
            <a:extLst>
              <a:ext uri="{FF2B5EF4-FFF2-40B4-BE49-F238E27FC236}">
                <a16:creationId xmlns:a16="http://schemas.microsoft.com/office/drawing/2014/main" id="{093D1C58-78DE-4D1E-81DB-35488C24390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F35ED2B6-DA5E-48A0-984E-95C7BDB1A5D7}"/>
              </a:ext>
            </a:extLst>
          </p:cNvPr>
          <p:cNvSpPr>
            <a:spLocks noGrp="1" noChangeArrowheads="1"/>
          </p:cNvSpPr>
          <p:nvPr>
            <p:ph type="body" idx="1"/>
          </p:nvPr>
        </p:nvSpPr>
        <p:spPr/>
        <p:txBody>
          <a:bodyPr/>
          <a:lstStyle/>
          <a:p>
            <a:r>
              <a:rPr lang="nl-NL" altLang="nl-NL" sz="1000" b="1">
                <a:latin typeface="Arial" panose="020B0604020202020204" pitchFamily="34" charset="0"/>
              </a:rPr>
              <a:t>BRA: Business Risk Assessment</a:t>
            </a:r>
          </a:p>
          <a:p>
            <a:r>
              <a:rPr lang="nl-NL" altLang="nl-NL" sz="1000">
                <a:latin typeface="Arial" panose="020B0604020202020204" pitchFamily="34" charset="0"/>
              </a:rPr>
              <a:t>Eén van de onderdelen van de BRA is de Risico Inventarisatie en Evaluatie (RIE). </a:t>
            </a:r>
            <a:endParaRPr lang="nl-NL" altLang="nl-NL" sz="1000" b="1" i="1">
              <a:solidFill>
                <a:srgbClr val="CC0000"/>
              </a:solidFill>
              <a:latin typeface="Arial" panose="020B0604020202020204" pitchFamily="34" charset="0"/>
            </a:endParaRPr>
          </a:p>
          <a:p>
            <a:endParaRPr lang="nl-NL" altLang="nl-NL" sz="1000">
              <a:latin typeface="Arial" panose="020B0604020202020204" pitchFamily="34" charset="0"/>
            </a:endParaRPr>
          </a:p>
          <a:p>
            <a:r>
              <a:rPr lang="nl-NL" altLang="nl-NL" sz="1000">
                <a:latin typeface="Arial" panose="020B0604020202020204" pitchFamily="34" charset="0"/>
              </a:rPr>
              <a:t>Tijdens de eerste fase, de inventarisatiefase, kunnen alle risico’s in kaart worden gebracht door middel van de risico-roos. In deze roos worden de risico’s in 4 kwadranten onderverdeeld:</a:t>
            </a:r>
          </a:p>
          <a:p>
            <a:pPr>
              <a:buFontTx/>
              <a:buChar char="-"/>
            </a:pPr>
            <a:r>
              <a:rPr lang="nl-NL" altLang="nl-NL" sz="1000">
                <a:latin typeface="Arial" panose="020B0604020202020204" pitchFamily="34" charset="0"/>
              </a:rPr>
              <a:t> strategisch kwadrant,</a:t>
            </a:r>
          </a:p>
          <a:p>
            <a:pPr>
              <a:buFontTx/>
              <a:buChar char="-"/>
            </a:pPr>
            <a:r>
              <a:rPr lang="nl-NL" altLang="nl-NL" sz="1000">
                <a:latin typeface="Arial" panose="020B0604020202020204" pitchFamily="34" charset="0"/>
              </a:rPr>
              <a:t> operationeel kwadrant,</a:t>
            </a:r>
          </a:p>
          <a:p>
            <a:pPr>
              <a:buFontTx/>
              <a:buChar char="-"/>
            </a:pPr>
            <a:r>
              <a:rPr lang="nl-NL" altLang="nl-NL" sz="1000">
                <a:latin typeface="Arial" panose="020B0604020202020204" pitchFamily="34" charset="0"/>
              </a:rPr>
              <a:t> calamiteiten kwadrant,</a:t>
            </a:r>
          </a:p>
          <a:p>
            <a:pPr>
              <a:buFontTx/>
              <a:buChar char="-"/>
            </a:pPr>
            <a:r>
              <a:rPr lang="nl-NL" altLang="nl-NL" sz="1000">
                <a:latin typeface="Arial" panose="020B0604020202020204" pitchFamily="34" charset="0"/>
              </a:rPr>
              <a:t> financieel kwadrant.</a:t>
            </a:r>
          </a:p>
          <a:p>
            <a:pPr>
              <a:buFontTx/>
              <a:buChar char="-"/>
            </a:pPr>
            <a:endParaRPr lang="nl-NL" altLang="nl-NL" sz="1000">
              <a:latin typeface="Arial" panose="020B0604020202020204" pitchFamily="34" charset="0"/>
            </a:endParaRPr>
          </a:p>
          <a:p>
            <a:r>
              <a:rPr lang="nl-NL" altLang="nl-NL" sz="1000">
                <a:latin typeface="Arial" panose="020B0604020202020204" pitchFamily="34" charset="0"/>
              </a:rPr>
              <a:t>Daarnaast volgt er een indeling van de risico’s naar interne en externe omgeving. De risico’s uit de interne omgeving kunnen immers worden beheerst. De risico’s uit de externe omgeving kunnen daarentegen slechts worden gedragen, verzekerd of ontgaan/vermeden. Het kost immers veel geld, tijd en inspanning om de externe risico’s te beheersen.</a:t>
            </a:r>
          </a:p>
          <a:p>
            <a:endParaRPr lang="nl-NL" altLang="nl-NL" sz="1000">
              <a:latin typeface="Arial" panose="020B0604020202020204" pitchFamily="34" charset="0"/>
            </a:endParaRPr>
          </a:p>
          <a:p>
            <a:r>
              <a:rPr lang="nl-NL" altLang="nl-NL" sz="1000">
                <a:latin typeface="Arial" panose="020B0604020202020204" pitchFamily="34" charset="0"/>
              </a:rPr>
              <a:t>Na de inventarisatie zullen de risico’s worden geëvalueerd op de kans van voorkomen en de mate van impact. Hiertoe wordt de rood-geel-groen matrix gebruikt.</a:t>
            </a:r>
          </a:p>
          <a:p>
            <a:endParaRPr lang="nl-NL" altLang="nl-NL" sz="1000">
              <a:latin typeface="Arial" panose="020B0604020202020204" pitchFamily="34" charset="0"/>
            </a:endParaRPr>
          </a:p>
          <a:p>
            <a:r>
              <a:rPr lang="nl-NL" altLang="nl-NL" sz="1000" b="1" i="1">
                <a:solidFill>
                  <a:srgbClr val="CC0000"/>
                </a:solidFill>
                <a:latin typeface="Arial" panose="020B0604020202020204" pitchFamily="34" charset="0"/>
              </a:rPr>
              <a:t>&lt; volgend op deze sheet: rood-geel-groen matrix &gt;</a:t>
            </a:r>
          </a:p>
          <a:p>
            <a:endParaRPr lang="nl-NL" altLang="nl-NL" sz="1000">
              <a:latin typeface="Arial" panose="020B0604020202020204" pitchFamily="34" charset="0"/>
            </a:endParaRPr>
          </a:p>
          <a:p>
            <a:r>
              <a:rPr lang="nl-NL" altLang="nl-NL" sz="1000">
                <a:latin typeface="Arial" panose="020B0604020202020204" pitchFamily="34" charset="0"/>
              </a:rPr>
              <a:t>Nadere onderverdeling van de financiële risico’s (zie NIVE klapper).</a:t>
            </a:r>
          </a:p>
          <a:p>
            <a:endParaRPr lang="nl-NL" altLang="nl-NL" sz="1000">
              <a:latin typeface="Arial" panose="020B0604020202020204" pitchFamily="34" charset="0"/>
            </a:endParaRPr>
          </a:p>
          <a:p>
            <a:r>
              <a:rPr lang="nl-NL" altLang="nl-NL" sz="1000">
                <a:latin typeface="Arial" panose="020B0604020202020204" pitchFamily="34" charset="0"/>
              </a:rPr>
              <a:t>Nadere onderverdeling van de keuzes na inventarisatie en evaluatie:</a:t>
            </a:r>
          </a:p>
          <a:p>
            <a:pPr>
              <a:buFontTx/>
              <a:buChar char="-"/>
            </a:pPr>
            <a:r>
              <a:rPr lang="nl-NL" altLang="nl-NL" sz="1000">
                <a:latin typeface="Arial" panose="020B0604020202020204" pitchFamily="34" charset="0"/>
              </a:rPr>
              <a:t> verzekeren,</a:t>
            </a:r>
          </a:p>
          <a:p>
            <a:pPr>
              <a:buFontTx/>
              <a:buChar char="-"/>
            </a:pPr>
            <a:r>
              <a:rPr lang="nl-NL" altLang="nl-NL" sz="1000">
                <a:latin typeface="Arial" panose="020B0604020202020204" pitchFamily="34" charset="0"/>
              </a:rPr>
              <a:t> ontwijken / terugtrekken uit markt / afstoten,</a:t>
            </a:r>
          </a:p>
          <a:p>
            <a:pPr>
              <a:buFontTx/>
              <a:buChar char="-"/>
            </a:pPr>
            <a:r>
              <a:rPr lang="nl-NL" altLang="nl-NL" sz="1000">
                <a:latin typeface="Arial" panose="020B0604020202020204" pitchFamily="34" charset="0"/>
              </a:rPr>
              <a:t> onderbrengen in pool (‘special purpose vehicle’ = . . . )</a:t>
            </a:r>
          </a:p>
          <a:p>
            <a:pPr>
              <a:buFontTx/>
              <a:buChar char="-"/>
            </a:pPr>
            <a:r>
              <a:rPr lang="nl-NL" altLang="nl-NL" sz="1000">
                <a:latin typeface="Arial" panose="020B0604020202020204" pitchFamily="34" charset="0"/>
              </a:rPr>
              <a:t> dragen (wet van de grote aantallen),</a:t>
            </a:r>
          </a:p>
          <a:p>
            <a:pPr>
              <a:buFontTx/>
              <a:buChar char="-"/>
            </a:pPr>
            <a:r>
              <a:rPr lang="nl-NL" altLang="nl-NL" sz="1000">
                <a:latin typeface="Arial" panose="020B0604020202020204" pitchFamily="34" charset="0"/>
              </a:rPr>
              <a:t> beheersen,</a:t>
            </a:r>
          </a:p>
          <a:p>
            <a:pPr>
              <a:buFontTx/>
              <a:buChar char="-"/>
            </a:pPr>
            <a:r>
              <a:rPr lang="nl-NL" altLang="nl-NL" sz="1000">
                <a:latin typeface="Arial" panose="020B0604020202020204" pitchFamily="34" charset="0"/>
              </a:rPr>
              <a:t> afwentelen. </a:t>
            </a:r>
          </a:p>
          <a:p>
            <a:pPr>
              <a:buFontTx/>
              <a:buChar char="-"/>
            </a:pPr>
            <a:endParaRPr lang="nl-NL" altLang="nl-NL" sz="1000">
              <a:latin typeface="Arial" panose="020B0604020202020204" pitchFamily="34" charset="0"/>
            </a:endParaRPr>
          </a:p>
          <a:p>
            <a:r>
              <a:rPr lang="nl-NL" altLang="nl-NL" sz="1000">
                <a:latin typeface="Arial" panose="020B0604020202020204" pitchFamily="34" charset="0"/>
              </a:rPr>
              <a:t>NB: het hier getoonde overzicht kan in principe worden toegepast op alle soorten organisaties. Enige beperkingen dienen echter bij financiële instellingen (banken en verzekeringsmaatschappijen) te worden betracht.</a:t>
            </a:r>
          </a:p>
        </p:txBody>
      </p:sp>
    </p:spTree>
    <p:extLst>
      <p:ext uri="{BB962C8B-B14F-4D97-AF65-F5344CB8AC3E}">
        <p14:creationId xmlns:p14="http://schemas.microsoft.com/office/powerpoint/2010/main" val="162157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0CEC10-F94E-4888-BA6B-ED4476A747BC}"/>
              </a:ext>
            </a:extLst>
          </p:cNvPr>
          <p:cNvSpPr>
            <a:spLocks noGrp="1" noChangeArrowheads="1"/>
          </p:cNvSpPr>
          <p:nvPr>
            <p:ph type="sldNum" sz="quarter" idx="5"/>
          </p:nvPr>
        </p:nvSpPr>
        <p:spPr>
          <a:ln/>
        </p:spPr>
        <p:txBody>
          <a:bodyPr/>
          <a:lstStyle/>
          <a:p>
            <a:fld id="{7BA717E3-5988-43EC-936B-2EA1415E6C3D}" type="slidenum">
              <a:rPr lang="nl-NL" altLang="nl-NL"/>
              <a:pPr/>
              <a:t>12</a:t>
            </a:fld>
            <a:endParaRPr lang="nl-NL" altLang="nl-NL"/>
          </a:p>
        </p:txBody>
      </p:sp>
      <p:sp>
        <p:nvSpPr>
          <p:cNvPr id="7170" name="Rectangle 2">
            <a:extLst>
              <a:ext uri="{FF2B5EF4-FFF2-40B4-BE49-F238E27FC236}">
                <a16:creationId xmlns:a16="http://schemas.microsoft.com/office/drawing/2014/main" id="{093D1C58-78DE-4D1E-81DB-35488C24390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F35ED2B6-DA5E-48A0-984E-95C7BDB1A5D7}"/>
              </a:ext>
            </a:extLst>
          </p:cNvPr>
          <p:cNvSpPr>
            <a:spLocks noGrp="1" noChangeArrowheads="1"/>
          </p:cNvSpPr>
          <p:nvPr>
            <p:ph type="body" idx="1"/>
          </p:nvPr>
        </p:nvSpPr>
        <p:spPr/>
        <p:txBody>
          <a:bodyPr/>
          <a:lstStyle/>
          <a:p>
            <a:r>
              <a:rPr lang="nl-NL" altLang="nl-NL" sz="1000" b="1">
                <a:latin typeface="Arial" panose="020B0604020202020204" pitchFamily="34" charset="0"/>
              </a:rPr>
              <a:t>BRA: Business Risk Assessment</a:t>
            </a:r>
          </a:p>
          <a:p>
            <a:r>
              <a:rPr lang="nl-NL" altLang="nl-NL" sz="1000">
                <a:latin typeface="Arial" panose="020B0604020202020204" pitchFamily="34" charset="0"/>
              </a:rPr>
              <a:t>Eén van de onderdelen van de BRA is de Risico Inventarisatie en Evaluatie (RIE). </a:t>
            </a:r>
            <a:endParaRPr lang="nl-NL" altLang="nl-NL" sz="1000" b="1" i="1">
              <a:solidFill>
                <a:srgbClr val="CC0000"/>
              </a:solidFill>
              <a:latin typeface="Arial" panose="020B0604020202020204" pitchFamily="34" charset="0"/>
            </a:endParaRPr>
          </a:p>
          <a:p>
            <a:endParaRPr lang="nl-NL" altLang="nl-NL" sz="1000">
              <a:latin typeface="Arial" panose="020B0604020202020204" pitchFamily="34" charset="0"/>
            </a:endParaRPr>
          </a:p>
          <a:p>
            <a:r>
              <a:rPr lang="nl-NL" altLang="nl-NL" sz="1000">
                <a:latin typeface="Arial" panose="020B0604020202020204" pitchFamily="34" charset="0"/>
              </a:rPr>
              <a:t>Tijdens de eerste fase, de inventarisatiefase, kunnen alle risico’s in kaart worden gebracht door middel van de risico-roos. In deze roos worden de risico’s in 4 kwadranten onderverdeeld:</a:t>
            </a:r>
          </a:p>
          <a:p>
            <a:pPr>
              <a:buFontTx/>
              <a:buChar char="-"/>
            </a:pPr>
            <a:r>
              <a:rPr lang="nl-NL" altLang="nl-NL" sz="1000">
                <a:latin typeface="Arial" panose="020B0604020202020204" pitchFamily="34" charset="0"/>
              </a:rPr>
              <a:t> strategisch kwadrant,</a:t>
            </a:r>
          </a:p>
          <a:p>
            <a:pPr>
              <a:buFontTx/>
              <a:buChar char="-"/>
            </a:pPr>
            <a:r>
              <a:rPr lang="nl-NL" altLang="nl-NL" sz="1000">
                <a:latin typeface="Arial" panose="020B0604020202020204" pitchFamily="34" charset="0"/>
              </a:rPr>
              <a:t> operationeel kwadrant,</a:t>
            </a:r>
          </a:p>
          <a:p>
            <a:pPr>
              <a:buFontTx/>
              <a:buChar char="-"/>
            </a:pPr>
            <a:r>
              <a:rPr lang="nl-NL" altLang="nl-NL" sz="1000">
                <a:latin typeface="Arial" panose="020B0604020202020204" pitchFamily="34" charset="0"/>
              </a:rPr>
              <a:t> calamiteiten kwadrant,</a:t>
            </a:r>
          </a:p>
          <a:p>
            <a:pPr>
              <a:buFontTx/>
              <a:buChar char="-"/>
            </a:pPr>
            <a:r>
              <a:rPr lang="nl-NL" altLang="nl-NL" sz="1000">
                <a:latin typeface="Arial" panose="020B0604020202020204" pitchFamily="34" charset="0"/>
              </a:rPr>
              <a:t> financieel kwadrant.</a:t>
            </a:r>
          </a:p>
          <a:p>
            <a:pPr>
              <a:buFontTx/>
              <a:buChar char="-"/>
            </a:pPr>
            <a:endParaRPr lang="nl-NL" altLang="nl-NL" sz="1000">
              <a:latin typeface="Arial" panose="020B0604020202020204" pitchFamily="34" charset="0"/>
            </a:endParaRPr>
          </a:p>
          <a:p>
            <a:r>
              <a:rPr lang="nl-NL" altLang="nl-NL" sz="1000">
                <a:latin typeface="Arial" panose="020B0604020202020204" pitchFamily="34" charset="0"/>
              </a:rPr>
              <a:t>Daarnaast volgt er een indeling van de risico’s naar interne en externe omgeving. De risico’s uit de interne omgeving kunnen immers worden beheerst. De risico’s uit de externe omgeving kunnen daarentegen slechts worden gedragen, verzekerd of ontgaan/vermeden. Het kost immers veel geld, tijd en inspanning om de externe risico’s te beheersen.</a:t>
            </a:r>
          </a:p>
          <a:p>
            <a:endParaRPr lang="nl-NL" altLang="nl-NL" sz="1000">
              <a:latin typeface="Arial" panose="020B0604020202020204" pitchFamily="34" charset="0"/>
            </a:endParaRPr>
          </a:p>
          <a:p>
            <a:r>
              <a:rPr lang="nl-NL" altLang="nl-NL" sz="1000">
                <a:latin typeface="Arial" panose="020B0604020202020204" pitchFamily="34" charset="0"/>
              </a:rPr>
              <a:t>Na de inventarisatie zullen de risico’s worden geëvalueerd op de kans van voorkomen en de mate van impact. Hiertoe wordt de rood-geel-groen matrix gebruikt.</a:t>
            </a:r>
          </a:p>
          <a:p>
            <a:endParaRPr lang="nl-NL" altLang="nl-NL" sz="1000">
              <a:latin typeface="Arial" panose="020B0604020202020204" pitchFamily="34" charset="0"/>
            </a:endParaRPr>
          </a:p>
          <a:p>
            <a:r>
              <a:rPr lang="nl-NL" altLang="nl-NL" sz="1000" b="1" i="1">
                <a:solidFill>
                  <a:srgbClr val="CC0000"/>
                </a:solidFill>
                <a:latin typeface="Arial" panose="020B0604020202020204" pitchFamily="34" charset="0"/>
              </a:rPr>
              <a:t>&lt; volgend op deze sheet: rood-geel-groen matrix &gt;</a:t>
            </a:r>
          </a:p>
          <a:p>
            <a:endParaRPr lang="nl-NL" altLang="nl-NL" sz="1000">
              <a:latin typeface="Arial" panose="020B0604020202020204" pitchFamily="34" charset="0"/>
            </a:endParaRPr>
          </a:p>
          <a:p>
            <a:r>
              <a:rPr lang="nl-NL" altLang="nl-NL" sz="1000">
                <a:latin typeface="Arial" panose="020B0604020202020204" pitchFamily="34" charset="0"/>
              </a:rPr>
              <a:t>Nadere onderverdeling van de financiële risico’s (zie NIVE klapper).</a:t>
            </a:r>
          </a:p>
          <a:p>
            <a:endParaRPr lang="nl-NL" altLang="nl-NL" sz="1000">
              <a:latin typeface="Arial" panose="020B0604020202020204" pitchFamily="34" charset="0"/>
            </a:endParaRPr>
          </a:p>
          <a:p>
            <a:r>
              <a:rPr lang="nl-NL" altLang="nl-NL" sz="1000">
                <a:latin typeface="Arial" panose="020B0604020202020204" pitchFamily="34" charset="0"/>
              </a:rPr>
              <a:t>Nadere onderverdeling van de keuzes na inventarisatie en evaluatie:</a:t>
            </a:r>
          </a:p>
          <a:p>
            <a:pPr>
              <a:buFontTx/>
              <a:buChar char="-"/>
            </a:pPr>
            <a:r>
              <a:rPr lang="nl-NL" altLang="nl-NL" sz="1000">
                <a:latin typeface="Arial" panose="020B0604020202020204" pitchFamily="34" charset="0"/>
              </a:rPr>
              <a:t> verzekeren,</a:t>
            </a:r>
          </a:p>
          <a:p>
            <a:pPr>
              <a:buFontTx/>
              <a:buChar char="-"/>
            </a:pPr>
            <a:r>
              <a:rPr lang="nl-NL" altLang="nl-NL" sz="1000">
                <a:latin typeface="Arial" panose="020B0604020202020204" pitchFamily="34" charset="0"/>
              </a:rPr>
              <a:t> ontwijken / terugtrekken uit markt / afstoten,</a:t>
            </a:r>
          </a:p>
          <a:p>
            <a:pPr>
              <a:buFontTx/>
              <a:buChar char="-"/>
            </a:pPr>
            <a:r>
              <a:rPr lang="nl-NL" altLang="nl-NL" sz="1000">
                <a:latin typeface="Arial" panose="020B0604020202020204" pitchFamily="34" charset="0"/>
              </a:rPr>
              <a:t> onderbrengen in pool (‘special purpose vehicle’ = . . . )</a:t>
            </a:r>
          </a:p>
          <a:p>
            <a:pPr>
              <a:buFontTx/>
              <a:buChar char="-"/>
            </a:pPr>
            <a:r>
              <a:rPr lang="nl-NL" altLang="nl-NL" sz="1000">
                <a:latin typeface="Arial" panose="020B0604020202020204" pitchFamily="34" charset="0"/>
              </a:rPr>
              <a:t> dragen (wet van de grote aantallen),</a:t>
            </a:r>
          </a:p>
          <a:p>
            <a:pPr>
              <a:buFontTx/>
              <a:buChar char="-"/>
            </a:pPr>
            <a:r>
              <a:rPr lang="nl-NL" altLang="nl-NL" sz="1000">
                <a:latin typeface="Arial" panose="020B0604020202020204" pitchFamily="34" charset="0"/>
              </a:rPr>
              <a:t> beheersen,</a:t>
            </a:r>
          </a:p>
          <a:p>
            <a:pPr>
              <a:buFontTx/>
              <a:buChar char="-"/>
            </a:pPr>
            <a:r>
              <a:rPr lang="nl-NL" altLang="nl-NL" sz="1000">
                <a:latin typeface="Arial" panose="020B0604020202020204" pitchFamily="34" charset="0"/>
              </a:rPr>
              <a:t> afwentelen. </a:t>
            </a:r>
          </a:p>
          <a:p>
            <a:pPr>
              <a:buFontTx/>
              <a:buChar char="-"/>
            </a:pPr>
            <a:endParaRPr lang="nl-NL" altLang="nl-NL" sz="1000">
              <a:latin typeface="Arial" panose="020B0604020202020204" pitchFamily="34" charset="0"/>
            </a:endParaRPr>
          </a:p>
          <a:p>
            <a:r>
              <a:rPr lang="nl-NL" altLang="nl-NL" sz="1000">
                <a:latin typeface="Arial" panose="020B0604020202020204" pitchFamily="34" charset="0"/>
              </a:rPr>
              <a:t>NB: het hier getoonde overzicht kan in principe worden toegepast op alle soorten organisaties. Enige beperkingen dienen echter bij financiële instellingen (banken en verzekeringsmaatschappijen) te worden betracht.</a:t>
            </a:r>
          </a:p>
        </p:txBody>
      </p:sp>
    </p:spTree>
    <p:extLst>
      <p:ext uri="{BB962C8B-B14F-4D97-AF65-F5344CB8AC3E}">
        <p14:creationId xmlns:p14="http://schemas.microsoft.com/office/powerpoint/2010/main" val="271350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0CEC10-F94E-4888-BA6B-ED4476A747BC}"/>
              </a:ext>
            </a:extLst>
          </p:cNvPr>
          <p:cNvSpPr>
            <a:spLocks noGrp="1" noChangeArrowheads="1"/>
          </p:cNvSpPr>
          <p:nvPr>
            <p:ph type="sldNum" sz="quarter" idx="5"/>
          </p:nvPr>
        </p:nvSpPr>
        <p:spPr>
          <a:ln/>
        </p:spPr>
        <p:txBody>
          <a:bodyPr/>
          <a:lstStyle/>
          <a:p>
            <a:fld id="{7BA717E3-5988-43EC-936B-2EA1415E6C3D}" type="slidenum">
              <a:rPr lang="nl-NL" altLang="nl-NL"/>
              <a:pPr/>
              <a:t>13</a:t>
            </a:fld>
            <a:endParaRPr lang="nl-NL" altLang="nl-NL"/>
          </a:p>
        </p:txBody>
      </p:sp>
      <p:sp>
        <p:nvSpPr>
          <p:cNvPr id="7170" name="Rectangle 2">
            <a:extLst>
              <a:ext uri="{FF2B5EF4-FFF2-40B4-BE49-F238E27FC236}">
                <a16:creationId xmlns:a16="http://schemas.microsoft.com/office/drawing/2014/main" id="{093D1C58-78DE-4D1E-81DB-35488C24390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F35ED2B6-DA5E-48A0-984E-95C7BDB1A5D7}"/>
              </a:ext>
            </a:extLst>
          </p:cNvPr>
          <p:cNvSpPr>
            <a:spLocks noGrp="1" noChangeArrowheads="1"/>
          </p:cNvSpPr>
          <p:nvPr>
            <p:ph type="body" idx="1"/>
          </p:nvPr>
        </p:nvSpPr>
        <p:spPr/>
        <p:txBody>
          <a:bodyPr/>
          <a:lstStyle/>
          <a:p>
            <a:r>
              <a:rPr lang="nl-NL" altLang="nl-NL" sz="1000" b="1">
                <a:latin typeface="Arial" panose="020B0604020202020204" pitchFamily="34" charset="0"/>
              </a:rPr>
              <a:t>BRA: Business Risk Assessment</a:t>
            </a:r>
          </a:p>
          <a:p>
            <a:r>
              <a:rPr lang="nl-NL" altLang="nl-NL" sz="1000">
                <a:latin typeface="Arial" panose="020B0604020202020204" pitchFamily="34" charset="0"/>
              </a:rPr>
              <a:t>Eén van de onderdelen van de BRA is de Risico Inventarisatie en Evaluatie (RIE). </a:t>
            </a:r>
            <a:endParaRPr lang="nl-NL" altLang="nl-NL" sz="1000" b="1" i="1">
              <a:solidFill>
                <a:srgbClr val="CC0000"/>
              </a:solidFill>
              <a:latin typeface="Arial" panose="020B0604020202020204" pitchFamily="34" charset="0"/>
            </a:endParaRPr>
          </a:p>
          <a:p>
            <a:endParaRPr lang="nl-NL" altLang="nl-NL" sz="1000">
              <a:latin typeface="Arial" panose="020B0604020202020204" pitchFamily="34" charset="0"/>
            </a:endParaRPr>
          </a:p>
          <a:p>
            <a:r>
              <a:rPr lang="nl-NL" altLang="nl-NL" sz="1000">
                <a:latin typeface="Arial" panose="020B0604020202020204" pitchFamily="34" charset="0"/>
              </a:rPr>
              <a:t>Tijdens de eerste fase, de inventarisatiefase, kunnen alle risico’s in kaart worden gebracht door middel van de risico-roos. In deze roos worden de risico’s in 4 kwadranten onderverdeeld:</a:t>
            </a:r>
          </a:p>
          <a:p>
            <a:pPr>
              <a:buFontTx/>
              <a:buChar char="-"/>
            </a:pPr>
            <a:r>
              <a:rPr lang="nl-NL" altLang="nl-NL" sz="1000">
                <a:latin typeface="Arial" panose="020B0604020202020204" pitchFamily="34" charset="0"/>
              </a:rPr>
              <a:t> strategisch kwadrant,</a:t>
            </a:r>
          </a:p>
          <a:p>
            <a:pPr>
              <a:buFontTx/>
              <a:buChar char="-"/>
            </a:pPr>
            <a:r>
              <a:rPr lang="nl-NL" altLang="nl-NL" sz="1000">
                <a:latin typeface="Arial" panose="020B0604020202020204" pitchFamily="34" charset="0"/>
              </a:rPr>
              <a:t> operationeel kwadrant,</a:t>
            </a:r>
          </a:p>
          <a:p>
            <a:pPr>
              <a:buFontTx/>
              <a:buChar char="-"/>
            </a:pPr>
            <a:r>
              <a:rPr lang="nl-NL" altLang="nl-NL" sz="1000">
                <a:latin typeface="Arial" panose="020B0604020202020204" pitchFamily="34" charset="0"/>
              </a:rPr>
              <a:t> calamiteiten kwadrant,</a:t>
            </a:r>
          </a:p>
          <a:p>
            <a:pPr>
              <a:buFontTx/>
              <a:buChar char="-"/>
            </a:pPr>
            <a:r>
              <a:rPr lang="nl-NL" altLang="nl-NL" sz="1000">
                <a:latin typeface="Arial" panose="020B0604020202020204" pitchFamily="34" charset="0"/>
              </a:rPr>
              <a:t> financieel kwadrant.</a:t>
            </a:r>
          </a:p>
          <a:p>
            <a:pPr>
              <a:buFontTx/>
              <a:buChar char="-"/>
            </a:pPr>
            <a:endParaRPr lang="nl-NL" altLang="nl-NL" sz="1000">
              <a:latin typeface="Arial" panose="020B0604020202020204" pitchFamily="34" charset="0"/>
            </a:endParaRPr>
          </a:p>
          <a:p>
            <a:r>
              <a:rPr lang="nl-NL" altLang="nl-NL" sz="1000">
                <a:latin typeface="Arial" panose="020B0604020202020204" pitchFamily="34" charset="0"/>
              </a:rPr>
              <a:t>Daarnaast volgt er een indeling van de risico’s naar interne en externe omgeving. De risico’s uit de interne omgeving kunnen immers worden beheerst. De risico’s uit de externe omgeving kunnen daarentegen slechts worden gedragen, verzekerd of ontgaan/vermeden. Het kost immers veel geld, tijd en inspanning om de externe risico’s te beheersen.</a:t>
            </a:r>
          </a:p>
          <a:p>
            <a:endParaRPr lang="nl-NL" altLang="nl-NL" sz="1000">
              <a:latin typeface="Arial" panose="020B0604020202020204" pitchFamily="34" charset="0"/>
            </a:endParaRPr>
          </a:p>
          <a:p>
            <a:r>
              <a:rPr lang="nl-NL" altLang="nl-NL" sz="1000">
                <a:latin typeface="Arial" panose="020B0604020202020204" pitchFamily="34" charset="0"/>
              </a:rPr>
              <a:t>Na de inventarisatie zullen de risico’s worden geëvalueerd op de kans van voorkomen en de mate van impact. Hiertoe wordt de rood-geel-groen matrix gebruikt.</a:t>
            </a:r>
          </a:p>
          <a:p>
            <a:endParaRPr lang="nl-NL" altLang="nl-NL" sz="1000">
              <a:latin typeface="Arial" panose="020B0604020202020204" pitchFamily="34" charset="0"/>
            </a:endParaRPr>
          </a:p>
          <a:p>
            <a:r>
              <a:rPr lang="nl-NL" altLang="nl-NL" sz="1000" b="1" i="1">
                <a:solidFill>
                  <a:srgbClr val="CC0000"/>
                </a:solidFill>
                <a:latin typeface="Arial" panose="020B0604020202020204" pitchFamily="34" charset="0"/>
              </a:rPr>
              <a:t>&lt; volgend op deze sheet: rood-geel-groen matrix &gt;</a:t>
            </a:r>
          </a:p>
          <a:p>
            <a:endParaRPr lang="nl-NL" altLang="nl-NL" sz="1000">
              <a:latin typeface="Arial" panose="020B0604020202020204" pitchFamily="34" charset="0"/>
            </a:endParaRPr>
          </a:p>
          <a:p>
            <a:r>
              <a:rPr lang="nl-NL" altLang="nl-NL" sz="1000">
                <a:latin typeface="Arial" panose="020B0604020202020204" pitchFamily="34" charset="0"/>
              </a:rPr>
              <a:t>Nadere onderverdeling van de financiële risico’s (zie NIVE klapper).</a:t>
            </a:r>
          </a:p>
          <a:p>
            <a:endParaRPr lang="nl-NL" altLang="nl-NL" sz="1000">
              <a:latin typeface="Arial" panose="020B0604020202020204" pitchFamily="34" charset="0"/>
            </a:endParaRPr>
          </a:p>
          <a:p>
            <a:r>
              <a:rPr lang="nl-NL" altLang="nl-NL" sz="1000">
                <a:latin typeface="Arial" panose="020B0604020202020204" pitchFamily="34" charset="0"/>
              </a:rPr>
              <a:t>Nadere onderverdeling van de keuzes na inventarisatie en evaluatie:</a:t>
            </a:r>
          </a:p>
          <a:p>
            <a:pPr>
              <a:buFontTx/>
              <a:buChar char="-"/>
            </a:pPr>
            <a:r>
              <a:rPr lang="nl-NL" altLang="nl-NL" sz="1000">
                <a:latin typeface="Arial" panose="020B0604020202020204" pitchFamily="34" charset="0"/>
              </a:rPr>
              <a:t> verzekeren,</a:t>
            </a:r>
          </a:p>
          <a:p>
            <a:pPr>
              <a:buFontTx/>
              <a:buChar char="-"/>
            </a:pPr>
            <a:r>
              <a:rPr lang="nl-NL" altLang="nl-NL" sz="1000">
                <a:latin typeface="Arial" panose="020B0604020202020204" pitchFamily="34" charset="0"/>
              </a:rPr>
              <a:t> ontwijken / terugtrekken uit markt / afstoten,</a:t>
            </a:r>
          </a:p>
          <a:p>
            <a:pPr>
              <a:buFontTx/>
              <a:buChar char="-"/>
            </a:pPr>
            <a:r>
              <a:rPr lang="nl-NL" altLang="nl-NL" sz="1000">
                <a:latin typeface="Arial" panose="020B0604020202020204" pitchFamily="34" charset="0"/>
              </a:rPr>
              <a:t> onderbrengen in pool (‘special purpose vehicle’ = . . . )</a:t>
            </a:r>
          </a:p>
          <a:p>
            <a:pPr>
              <a:buFontTx/>
              <a:buChar char="-"/>
            </a:pPr>
            <a:r>
              <a:rPr lang="nl-NL" altLang="nl-NL" sz="1000">
                <a:latin typeface="Arial" panose="020B0604020202020204" pitchFamily="34" charset="0"/>
              </a:rPr>
              <a:t> dragen (wet van de grote aantallen),</a:t>
            </a:r>
          </a:p>
          <a:p>
            <a:pPr>
              <a:buFontTx/>
              <a:buChar char="-"/>
            </a:pPr>
            <a:r>
              <a:rPr lang="nl-NL" altLang="nl-NL" sz="1000">
                <a:latin typeface="Arial" panose="020B0604020202020204" pitchFamily="34" charset="0"/>
              </a:rPr>
              <a:t> beheersen,</a:t>
            </a:r>
          </a:p>
          <a:p>
            <a:pPr>
              <a:buFontTx/>
              <a:buChar char="-"/>
            </a:pPr>
            <a:r>
              <a:rPr lang="nl-NL" altLang="nl-NL" sz="1000">
                <a:latin typeface="Arial" panose="020B0604020202020204" pitchFamily="34" charset="0"/>
              </a:rPr>
              <a:t> afwentelen. </a:t>
            </a:r>
          </a:p>
          <a:p>
            <a:pPr>
              <a:buFontTx/>
              <a:buChar char="-"/>
            </a:pPr>
            <a:endParaRPr lang="nl-NL" altLang="nl-NL" sz="1000">
              <a:latin typeface="Arial" panose="020B0604020202020204" pitchFamily="34" charset="0"/>
            </a:endParaRPr>
          </a:p>
          <a:p>
            <a:r>
              <a:rPr lang="nl-NL" altLang="nl-NL" sz="1000">
                <a:latin typeface="Arial" panose="020B0604020202020204" pitchFamily="34" charset="0"/>
              </a:rPr>
              <a:t>NB: het hier getoonde overzicht kan in principe worden toegepast op alle soorten organisaties. Enige beperkingen dienen echter bij financiële instellingen (banken en verzekeringsmaatschappijen) te worden betracht.</a:t>
            </a:r>
          </a:p>
        </p:txBody>
      </p:sp>
    </p:spTree>
    <p:extLst>
      <p:ext uri="{BB962C8B-B14F-4D97-AF65-F5344CB8AC3E}">
        <p14:creationId xmlns:p14="http://schemas.microsoft.com/office/powerpoint/2010/main" val="171936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a:extLst>
              <a:ext uri="{FF2B5EF4-FFF2-40B4-BE49-F238E27FC236}">
                <a16:creationId xmlns:a16="http://schemas.microsoft.com/office/drawing/2014/main" id="{8EF5C452-78A4-4CEF-9C11-3E3663E80B39}"/>
              </a:ext>
            </a:extLst>
          </p:cNvPr>
          <p:cNvSpPr>
            <a:spLocks noGrp="1" noRot="1" noChangeAspect="1" noTextEdit="1"/>
          </p:cNvSpPr>
          <p:nvPr>
            <p:ph type="sldImg"/>
          </p:nvPr>
        </p:nvSpPr>
        <p:spPr>
          <a:ln/>
        </p:spPr>
      </p:sp>
      <p:sp>
        <p:nvSpPr>
          <p:cNvPr id="58371" name="Tijdelijke aanduiding voor notities 2">
            <a:extLst>
              <a:ext uri="{FF2B5EF4-FFF2-40B4-BE49-F238E27FC236}">
                <a16:creationId xmlns:a16="http://schemas.microsoft.com/office/drawing/2014/main" id="{D05EBDC6-58C0-4FFC-8F4E-516447300504}"/>
              </a:ext>
            </a:extLst>
          </p:cNvPr>
          <p:cNvSpPr>
            <a:spLocks noGrp="1"/>
          </p:cNvSpPr>
          <p:nvPr>
            <p:ph type="body" idx="1"/>
          </p:nvPr>
        </p:nvSpPr>
        <p:spPr>
          <a:noFill/>
        </p:spPr>
        <p:txBody>
          <a:bodyPr/>
          <a:lstStyle/>
          <a:p>
            <a:endParaRPr lang="en-US" altLang="nl-NL"/>
          </a:p>
        </p:txBody>
      </p:sp>
      <p:sp>
        <p:nvSpPr>
          <p:cNvPr id="58372" name="Tijdelijke aanduiding voor dianummer 3">
            <a:extLst>
              <a:ext uri="{FF2B5EF4-FFF2-40B4-BE49-F238E27FC236}">
                <a16:creationId xmlns:a16="http://schemas.microsoft.com/office/drawing/2014/main" id="{D3599264-7CB6-4B59-95D4-561ABE266C76}"/>
              </a:ext>
            </a:extLst>
          </p:cNvPr>
          <p:cNvSpPr txBox="1">
            <a:spLocks noGrp="1"/>
          </p:cNvSpPr>
          <p:nvPr/>
        </p:nvSpPr>
        <p:spPr bwMode="auto">
          <a:xfrm>
            <a:off x="3850744" y="9428082"/>
            <a:ext cx="2945341" cy="4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81" tIns="43591" rIns="87181" bIns="43591"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C15D7FA-2798-4438-99AB-514CF517AF02}" type="slidenum">
              <a:rPr lang="nl-NL" altLang="nl-NL" sz="1100"/>
              <a:pPr algn="r"/>
              <a:t>14</a:t>
            </a:fld>
            <a:endParaRPr lang="nl-NL" altLang="nl-NL" sz="1100"/>
          </a:p>
        </p:txBody>
      </p:sp>
      <p:sp>
        <p:nvSpPr>
          <p:cNvPr id="58373" name="Tijdelijke aanduiding voor datum 4">
            <a:extLst>
              <a:ext uri="{FF2B5EF4-FFF2-40B4-BE49-F238E27FC236}">
                <a16:creationId xmlns:a16="http://schemas.microsoft.com/office/drawing/2014/main" id="{AB22FB91-2455-41AE-8540-8FED766901E3}"/>
              </a:ext>
            </a:extLst>
          </p:cNvPr>
          <p:cNvSpPr>
            <a:spLocks noGrp="1"/>
          </p:cNvSpPr>
          <p:nvPr>
            <p:ph type="dt" sz="quarter" idx="1"/>
          </p:nvPr>
        </p:nvSpPr>
        <p:spPr>
          <a:noFill/>
        </p:spPr>
        <p:txBody>
          <a:bodyPr/>
          <a:lstStyle>
            <a:lvl1pPr>
              <a:defRPr sz="2400">
                <a:solidFill>
                  <a:schemeClr val="tx1"/>
                </a:solidFill>
                <a:latin typeface="Times New Roman" panose="02020603050405020304" pitchFamily="18" charset="0"/>
              </a:defRPr>
            </a:lvl1pPr>
            <a:lvl2pPr marL="716679" indent="-274913">
              <a:defRPr sz="2400">
                <a:solidFill>
                  <a:schemeClr val="tx1"/>
                </a:solidFill>
                <a:latin typeface="Times New Roman" panose="02020603050405020304" pitchFamily="18" charset="0"/>
              </a:defRPr>
            </a:lvl2pPr>
            <a:lvl3pPr marL="1102827" indent="-219294">
              <a:defRPr sz="2400">
                <a:solidFill>
                  <a:schemeClr val="tx1"/>
                </a:solidFill>
                <a:latin typeface="Times New Roman" panose="02020603050405020304" pitchFamily="18" charset="0"/>
              </a:defRPr>
            </a:lvl3pPr>
            <a:lvl4pPr marL="1544593" indent="-219294">
              <a:defRPr sz="2400">
                <a:solidFill>
                  <a:schemeClr val="tx1"/>
                </a:solidFill>
                <a:latin typeface="Times New Roman" panose="02020603050405020304" pitchFamily="18" charset="0"/>
              </a:defRPr>
            </a:lvl4pPr>
            <a:lvl5pPr marL="1986359" indent="-219294">
              <a:defRPr sz="2400">
                <a:solidFill>
                  <a:schemeClr val="tx1"/>
                </a:solidFill>
                <a:latin typeface="Times New Roman" panose="02020603050405020304" pitchFamily="18" charset="0"/>
              </a:defRPr>
            </a:lvl5pPr>
            <a:lvl6pPr marL="2444017" indent="-219294" eaLnBrk="0" fontAlgn="base" hangingPunct="0">
              <a:spcBef>
                <a:spcPct val="0"/>
              </a:spcBef>
              <a:spcAft>
                <a:spcPct val="0"/>
              </a:spcAft>
              <a:defRPr sz="2400">
                <a:solidFill>
                  <a:schemeClr val="tx1"/>
                </a:solidFill>
                <a:latin typeface="Times New Roman" panose="02020603050405020304" pitchFamily="18" charset="0"/>
              </a:defRPr>
            </a:lvl6pPr>
            <a:lvl7pPr marL="2901674" indent="-219294" eaLnBrk="0" fontAlgn="base" hangingPunct="0">
              <a:spcBef>
                <a:spcPct val="0"/>
              </a:spcBef>
              <a:spcAft>
                <a:spcPct val="0"/>
              </a:spcAft>
              <a:defRPr sz="2400">
                <a:solidFill>
                  <a:schemeClr val="tx1"/>
                </a:solidFill>
                <a:latin typeface="Times New Roman" panose="02020603050405020304" pitchFamily="18" charset="0"/>
              </a:defRPr>
            </a:lvl7pPr>
            <a:lvl8pPr marL="3359331" indent="-219294" eaLnBrk="0" fontAlgn="base" hangingPunct="0">
              <a:spcBef>
                <a:spcPct val="0"/>
              </a:spcBef>
              <a:spcAft>
                <a:spcPct val="0"/>
              </a:spcAft>
              <a:defRPr sz="2400">
                <a:solidFill>
                  <a:schemeClr val="tx1"/>
                </a:solidFill>
                <a:latin typeface="Times New Roman" panose="02020603050405020304" pitchFamily="18" charset="0"/>
              </a:defRPr>
            </a:lvl8pPr>
            <a:lvl9pPr marL="3816988" indent="-219294" eaLnBrk="0" fontAlgn="base" hangingPunct="0">
              <a:spcBef>
                <a:spcPct val="0"/>
              </a:spcBef>
              <a:spcAft>
                <a:spcPct val="0"/>
              </a:spcAft>
              <a:defRPr sz="2400">
                <a:solidFill>
                  <a:schemeClr val="tx1"/>
                </a:solidFill>
                <a:latin typeface="Times New Roman" panose="02020603050405020304" pitchFamily="18" charset="0"/>
              </a:defRPr>
            </a:lvl9pPr>
          </a:lstStyle>
          <a:p>
            <a:pPr defTabSz="915314"/>
            <a:fld id="{F45A293E-A73D-461B-A256-724E2E77670A}" type="datetime1">
              <a:rPr lang="nl-NL" altLang="nl-NL" sz="1200"/>
              <a:pPr defTabSz="915314"/>
              <a:t>29-10-2017</a:t>
            </a:fld>
            <a:endParaRPr lang="nl-NL" altLang="nl-NL" sz="1200"/>
          </a:p>
        </p:txBody>
      </p:sp>
      <p:sp>
        <p:nvSpPr>
          <p:cNvPr id="58374" name="Tijdelijke aanduiding voor voettekst 5">
            <a:extLst>
              <a:ext uri="{FF2B5EF4-FFF2-40B4-BE49-F238E27FC236}">
                <a16:creationId xmlns:a16="http://schemas.microsoft.com/office/drawing/2014/main" id="{F27745F7-6081-42DF-AACC-EA304C2B8138}"/>
              </a:ext>
            </a:extLst>
          </p:cNvPr>
          <p:cNvSpPr>
            <a:spLocks noGrp="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16679" indent="-274913">
              <a:defRPr sz="2400">
                <a:solidFill>
                  <a:schemeClr val="tx1"/>
                </a:solidFill>
                <a:latin typeface="Times New Roman" panose="02020603050405020304" pitchFamily="18" charset="0"/>
              </a:defRPr>
            </a:lvl2pPr>
            <a:lvl3pPr marL="1102827" indent="-219294">
              <a:defRPr sz="2400">
                <a:solidFill>
                  <a:schemeClr val="tx1"/>
                </a:solidFill>
                <a:latin typeface="Times New Roman" panose="02020603050405020304" pitchFamily="18" charset="0"/>
              </a:defRPr>
            </a:lvl3pPr>
            <a:lvl4pPr marL="1544593" indent="-219294">
              <a:defRPr sz="2400">
                <a:solidFill>
                  <a:schemeClr val="tx1"/>
                </a:solidFill>
                <a:latin typeface="Times New Roman" panose="02020603050405020304" pitchFamily="18" charset="0"/>
              </a:defRPr>
            </a:lvl4pPr>
            <a:lvl5pPr marL="1986359" indent="-219294">
              <a:defRPr sz="2400">
                <a:solidFill>
                  <a:schemeClr val="tx1"/>
                </a:solidFill>
                <a:latin typeface="Times New Roman" panose="02020603050405020304" pitchFamily="18" charset="0"/>
              </a:defRPr>
            </a:lvl5pPr>
            <a:lvl6pPr marL="2444017" indent="-219294" eaLnBrk="0" fontAlgn="base" hangingPunct="0">
              <a:spcBef>
                <a:spcPct val="0"/>
              </a:spcBef>
              <a:spcAft>
                <a:spcPct val="0"/>
              </a:spcAft>
              <a:defRPr sz="2400">
                <a:solidFill>
                  <a:schemeClr val="tx1"/>
                </a:solidFill>
                <a:latin typeface="Times New Roman" panose="02020603050405020304" pitchFamily="18" charset="0"/>
              </a:defRPr>
            </a:lvl6pPr>
            <a:lvl7pPr marL="2901674" indent="-219294" eaLnBrk="0" fontAlgn="base" hangingPunct="0">
              <a:spcBef>
                <a:spcPct val="0"/>
              </a:spcBef>
              <a:spcAft>
                <a:spcPct val="0"/>
              </a:spcAft>
              <a:defRPr sz="2400">
                <a:solidFill>
                  <a:schemeClr val="tx1"/>
                </a:solidFill>
                <a:latin typeface="Times New Roman" panose="02020603050405020304" pitchFamily="18" charset="0"/>
              </a:defRPr>
            </a:lvl7pPr>
            <a:lvl8pPr marL="3359331" indent="-219294" eaLnBrk="0" fontAlgn="base" hangingPunct="0">
              <a:spcBef>
                <a:spcPct val="0"/>
              </a:spcBef>
              <a:spcAft>
                <a:spcPct val="0"/>
              </a:spcAft>
              <a:defRPr sz="2400">
                <a:solidFill>
                  <a:schemeClr val="tx1"/>
                </a:solidFill>
                <a:latin typeface="Times New Roman" panose="02020603050405020304" pitchFamily="18" charset="0"/>
              </a:defRPr>
            </a:lvl8pPr>
            <a:lvl9pPr marL="3816988" indent="-219294" eaLnBrk="0" fontAlgn="base" hangingPunct="0">
              <a:spcBef>
                <a:spcPct val="0"/>
              </a:spcBef>
              <a:spcAft>
                <a:spcPct val="0"/>
              </a:spcAft>
              <a:defRPr sz="2400">
                <a:solidFill>
                  <a:schemeClr val="tx1"/>
                </a:solidFill>
                <a:latin typeface="Times New Roman" panose="02020603050405020304" pitchFamily="18" charset="0"/>
              </a:defRPr>
            </a:lvl9pPr>
          </a:lstStyle>
          <a:p>
            <a:pPr defTabSz="915314"/>
            <a:r>
              <a:rPr lang="nl-NL" altLang="nl-NL" sz="1200"/>
              <a:t>definitief concept</a:t>
            </a:r>
          </a:p>
        </p:txBody>
      </p:sp>
    </p:spTree>
    <p:extLst>
      <p:ext uri="{BB962C8B-B14F-4D97-AF65-F5344CB8AC3E}">
        <p14:creationId xmlns:p14="http://schemas.microsoft.com/office/powerpoint/2010/main" val="390255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300E88A-D0A5-49DF-A8B6-E632426E11CE}"/>
              </a:ext>
            </a:extLst>
          </p:cNvPr>
          <p:cNvSpPr>
            <a:spLocks noGrp="1" noChangeArrowheads="1"/>
          </p:cNvSpPr>
          <p:nvPr>
            <p:ph type="sldNum" sz="quarter" idx="5"/>
          </p:nvPr>
        </p:nvSpPr>
        <p:spPr>
          <a:noFill/>
        </p:spPr>
        <p:txBody>
          <a:bodyPr/>
          <a:lstStyle>
            <a:lvl1pPr defTabSz="929617">
              <a:defRPr sz="3400" b="1">
                <a:solidFill>
                  <a:schemeClr val="tx2"/>
                </a:solidFill>
                <a:latin typeface="Tahoma" panose="020B0604030504040204" pitchFamily="34" charset="0"/>
              </a:defRPr>
            </a:lvl1pPr>
            <a:lvl2pPr marL="743693" indent="-286036" defTabSz="929617">
              <a:defRPr sz="3400" b="1">
                <a:solidFill>
                  <a:schemeClr val="tx2"/>
                </a:solidFill>
                <a:latin typeface="Tahoma" panose="020B0604030504040204" pitchFamily="34" charset="0"/>
              </a:defRPr>
            </a:lvl2pPr>
            <a:lvl3pPr marL="1144143" indent="-228829" defTabSz="929617">
              <a:defRPr sz="3400" b="1">
                <a:solidFill>
                  <a:schemeClr val="tx2"/>
                </a:solidFill>
                <a:latin typeface="Tahoma" panose="020B0604030504040204" pitchFamily="34" charset="0"/>
              </a:defRPr>
            </a:lvl3pPr>
            <a:lvl4pPr marL="1601800" indent="-228829" defTabSz="929617">
              <a:defRPr sz="3400" b="1">
                <a:solidFill>
                  <a:schemeClr val="tx2"/>
                </a:solidFill>
                <a:latin typeface="Tahoma" panose="020B0604030504040204" pitchFamily="34" charset="0"/>
              </a:defRPr>
            </a:lvl4pPr>
            <a:lvl5pPr marL="2059457" indent="-228829" defTabSz="929617">
              <a:defRPr sz="3400" b="1">
                <a:solidFill>
                  <a:schemeClr val="tx2"/>
                </a:solidFill>
                <a:latin typeface="Tahoma" panose="020B0604030504040204" pitchFamily="34" charset="0"/>
              </a:defRPr>
            </a:lvl5pPr>
            <a:lvl6pPr marL="2517115" indent="-228829" defTabSz="929617" eaLnBrk="0" fontAlgn="base" hangingPunct="0">
              <a:lnSpc>
                <a:spcPct val="120000"/>
              </a:lnSpc>
              <a:spcBef>
                <a:spcPct val="0"/>
              </a:spcBef>
              <a:spcAft>
                <a:spcPct val="0"/>
              </a:spcAft>
              <a:defRPr sz="3400" b="1">
                <a:solidFill>
                  <a:schemeClr val="tx2"/>
                </a:solidFill>
                <a:latin typeface="Tahoma" panose="020B0604030504040204" pitchFamily="34" charset="0"/>
              </a:defRPr>
            </a:lvl6pPr>
            <a:lvl7pPr marL="2974772" indent="-228829" defTabSz="929617" eaLnBrk="0" fontAlgn="base" hangingPunct="0">
              <a:lnSpc>
                <a:spcPct val="120000"/>
              </a:lnSpc>
              <a:spcBef>
                <a:spcPct val="0"/>
              </a:spcBef>
              <a:spcAft>
                <a:spcPct val="0"/>
              </a:spcAft>
              <a:defRPr sz="3400" b="1">
                <a:solidFill>
                  <a:schemeClr val="tx2"/>
                </a:solidFill>
                <a:latin typeface="Tahoma" panose="020B0604030504040204" pitchFamily="34" charset="0"/>
              </a:defRPr>
            </a:lvl7pPr>
            <a:lvl8pPr marL="3432429" indent="-228829" defTabSz="929617" eaLnBrk="0" fontAlgn="base" hangingPunct="0">
              <a:lnSpc>
                <a:spcPct val="120000"/>
              </a:lnSpc>
              <a:spcBef>
                <a:spcPct val="0"/>
              </a:spcBef>
              <a:spcAft>
                <a:spcPct val="0"/>
              </a:spcAft>
              <a:defRPr sz="3400" b="1">
                <a:solidFill>
                  <a:schemeClr val="tx2"/>
                </a:solidFill>
                <a:latin typeface="Tahoma" panose="020B0604030504040204" pitchFamily="34" charset="0"/>
              </a:defRPr>
            </a:lvl8pPr>
            <a:lvl9pPr marL="3890086" indent="-228829" defTabSz="929617" eaLnBrk="0" fontAlgn="base" hangingPunct="0">
              <a:lnSpc>
                <a:spcPct val="120000"/>
              </a:lnSpc>
              <a:spcBef>
                <a:spcPct val="0"/>
              </a:spcBef>
              <a:spcAft>
                <a:spcPct val="0"/>
              </a:spcAft>
              <a:defRPr sz="3400" b="1">
                <a:solidFill>
                  <a:schemeClr val="tx2"/>
                </a:solidFill>
                <a:latin typeface="Tahoma" panose="020B0604030504040204" pitchFamily="34" charset="0"/>
              </a:defRPr>
            </a:lvl9pPr>
          </a:lstStyle>
          <a:p>
            <a:fld id="{4FCBF620-A40D-482B-AF64-6F40BD702030}" type="slidenum">
              <a:rPr lang="nl-NL" altLang="nl-NL" sz="1200" b="0">
                <a:solidFill>
                  <a:schemeClr val="tx1"/>
                </a:solidFill>
                <a:latin typeface="Times New Roman" panose="02020603050405020304" pitchFamily="18" charset="0"/>
              </a:rPr>
              <a:pPr/>
              <a:t>16</a:t>
            </a:fld>
            <a:endParaRPr lang="nl-NL" altLang="nl-NL" sz="1200" b="0">
              <a:solidFill>
                <a:schemeClr val="tx1"/>
              </a:solidFill>
              <a:latin typeface="Times New Roman" panose="02020603050405020304" pitchFamily="18" charset="0"/>
            </a:endParaRPr>
          </a:p>
        </p:txBody>
      </p:sp>
      <p:sp>
        <p:nvSpPr>
          <p:cNvPr id="38915" name="Rectangle 2">
            <a:extLst>
              <a:ext uri="{FF2B5EF4-FFF2-40B4-BE49-F238E27FC236}">
                <a16:creationId xmlns:a16="http://schemas.microsoft.com/office/drawing/2014/main" id="{85A79BFA-9E45-4010-8CB7-14B1BDA78CAA}"/>
              </a:ext>
            </a:extLst>
          </p:cNvPr>
          <p:cNvSpPr>
            <a:spLocks noGrp="1" noRot="1" noChangeAspect="1" noChangeArrowheads="1" noTextEdit="1"/>
          </p:cNvSpPr>
          <p:nvPr>
            <p:ph type="sldImg"/>
          </p:nvPr>
        </p:nvSpPr>
        <p:spPr>
          <a:xfrm>
            <a:off x="917575" y="744538"/>
            <a:ext cx="4964113" cy="3722687"/>
          </a:xfrm>
          <a:ln/>
        </p:spPr>
      </p:sp>
      <p:sp>
        <p:nvSpPr>
          <p:cNvPr id="38916" name="Rectangle 3">
            <a:extLst>
              <a:ext uri="{FF2B5EF4-FFF2-40B4-BE49-F238E27FC236}">
                <a16:creationId xmlns:a16="http://schemas.microsoft.com/office/drawing/2014/main" id="{EE80BFAD-5C12-4721-B5E3-7CBE228B5978}"/>
              </a:ext>
            </a:extLst>
          </p:cNvPr>
          <p:cNvSpPr>
            <a:spLocks noGrp="1" noChangeArrowheads="1"/>
          </p:cNvSpPr>
          <p:nvPr>
            <p:ph type="body" idx="1"/>
          </p:nvPr>
        </p:nvSpPr>
        <p:spPr>
          <a:xfrm>
            <a:off x="906993" y="4717218"/>
            <a:ext cx="4983689" cy="4466351"/>
          </a:xfrm>
          <a:noFill/>
        </p:spPr>
        <p:txBody>
          <a:bodyPr/>
          <a:lstStyle/>
          <a:p>
            <a:endParaRPr lang="nl-NL" altLang="nl-NL"/>
          </a:p>
        </p:txBody>
      </p:sp>
    </p:spTree>
    <p:extLst>
      <p:ext uri="{BB962C8B-B14F-4D97-AF65-F5344CB8AC3E}">
        <p14:creationId xmlns:p14="http://schemas.microsoft.com/office/powerpoint/2010/main" val="286065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553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7332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648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1580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242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8664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8200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5227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3942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0241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62C8378-0814-4799-8F2B-42C10116083D}" type="datetimeFigureOut">
              <a:rPr lang="nl-NL">
                <a:solidFill>
                  <a:prstClr val="black">
                    <a:tint val="75000"/>
                  </a:prstClr>
                </a:solidFill>
              </a:rPr>
              <a:pPr/>
              <a:t>29-10-2017</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6D5BE93-59FA-41AC-89B1-1F1B03E09E1F}"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507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C8378-0814-4799-8F2B-42C10116083D}" type="datetimeFigureOut">
              <a:rPr lang="nl-NL" smtClean="0">
                <a:solidFill>
                  <a:prstClr val="black">
                    <a:tint val="75000"/>
                  </a:prstClr>
                </a:solidFill>
              </a:rPr>
              <a:pPr/>
              <a:t>29-10-2017</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5BE93-59FA-41AC-89B1-1F1B03E09E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80919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5.emf"/><Relationship Id="rId7" Type="http://schemas.openxmlformats.org/officeDocument/2006/relationships/diagramData" Target="../diagrams/data3.xml"/><Relationship Id="rId12"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emf"/><Relationship Id="rId11" Type="http://schemas.microsoft.com/office/2007/relationships/diagramDrawing" Target="../diagrams/drawing3.xml"/><Relationship Id="rId5" Type="http://schemas.openxmlformats.org/officeDocument/2006/relationships/image" Target="../media/image17.emf"/><Relationship Id="rId10" Type="http://schemas.openxmlformats.org/officeDocument/2006/relationships/diagramColors" Target="../diagrams/colors3.xml"/><Relationship Id="rId4" Type="http://schemas.openxmlformats.org/officeDocument/2006/relationships/image" Target="../media/image16.emf"/><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FACA1D8-CE8D-40D8-A0C6-4E5B8F03F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46" y="2564905"/>
            <a:ext cx="9492648" cy="4752528"/>
          </a:xfrm>
          <a:prstGeom prst="rect">
            <a:avLst/>
          </a:prstGeom>
        </p:spPr>
      </p:pic>
      <p:sp>
        <p:nvSpPr>
          <p:cNvPr id="8" name="Tekstvak 7">
            <a:extLst>
              <a:ext uri="{FF2B5EF4-FFF2-40B4-BE49-F238E27FC236}">
                <a16:creationId xmlns:a16="http://schemas.microsoft.com/office/drawing/2014/main" id="{4FB02435-6522-4BA5-8424-2E825E7D1B03}"/>
              </a:ext>
            </a:extLst>
          </p:cNvPr>
          <p:cNvSpPr txBox="1"/>
          <p:nvPr/>
        </p:nvSpPr>
        <p:spPr>
          <a:xfrm>
            <a:off x="539552" y="404664"/>
            <a:ext cx="8075240" cy="3139321"/>
          </a:xfrm>
          <a:prstGeom prst="rect">
            <a:avLst/>
          </a:prstGeom>
          <a:noFill/>
        </p:spPr>
        <p:txBody>
          <a:bodyPr wrap="square" rtlCol="0">
            <a:spAutoFit/>
          </a:bodyPr>
          <a:lstStyle/>
          <a:p>
            <a:r>
              <a:rPr lang="nl-NL" sz="8800" b="1" dirty="0">
                <a:effectLst>
                  <a:outerShdw blurRad="38100" dist="38100" dir="2700000" algn="tl">
                    <a:srgbClr val="000000">
                      <a:alpha val="43137"/>
                    </a:srgbClr>
                  </a:outerShdw>
                </a:effectLst>
                <a:latin typeface="Arial Black" panose="020B0A04020102020204" pitchFamily="34" charset="0"/>
              </a:rPr>
              <a:t>Credit Policy </a:t>
            </a:r>
          </a:p>
          <a:p>
            <a:r>
              <a:rPr lang="nl-NL" b="1" dirty="0"/>
              <a:t> </a:t>
            </a:r>
            <a:r>
              <a:rPr lang="nl-NL" sz="2000" b="1" dirty="0"/>
              <a:t>Sluit uw credit policy aan op uw business én maak deze compliant</a:t>
            </a:r>
          </a:p>
          <a:p>
            <a:endParaRPr lang="nl-NL" b="1" dirty="0"/>
          </a:p>
          <a:p>
            <a:endParaRPr lang="nl-NL" dirty="0"/>
          </a:p>
          <a:p>
            <a:r>
              <a:rPr lang="nl-NL" dirty="0"/>
              <a:t>		Credit Expo 2017 | Zaal 26</a:t>
            </a:r>
          </a:p>
          <a:p>
            <a:r>
              <a:rPr lang="nl-NL" dirty="0"/>
              <a:t>		Expertsessie 13:00 - 13:45</a:t>
            </a:r>
          </a:p>
          <a:p>
            <a:r>
              <a:rPr lang="nl-NL" dirty="0"/>
              <a:t>		</a:t>
            </a:r>
            <a:r>
              <a:rPr lang="nl-NL" sz="1600" i="1" dirty="0"/>
              <a:t>Drs. Jean Gieskens AC CCM QT</a:t>
            </a:r>
          </a:p>
        </p:txBody>
      </p:sp>
      <p:pic>
        <p:nvPicPr>
          <p:cNvPr id="3" name="Afbeelding 2">
            <a:extLst>
              <a:ext uri="{FF2B5EF4-FFF2-40B4-BE49-F238E27FC236}">
                <a16:creationId xmlns:a16="http://schemas.microsoft.com/office/drawing/2014/main" id="{FFF0991A-4FA4-4313-AC09-8288A1627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55" y="2636912"/>
            <a:ext cx="1620180" cy="1008112"/>
          </a:xfrm>
          <a:prstGeom prst="rect">
            <a:avLst/>
          </a:prstGeom>
        </p:spPr>
      </p:pic>
    </p:spTree>
    <p:extLst>
      <p:ext uri="{BB962C8B-B14F-4D97-AF65-F5344CB8AC3E}">
        <p14:creationId xmlns:p14="http://schemas.microsoft.com/office/powerpoint/2010/main" val="32065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7047A2E-F14A-4FFD-B81B-138027C3CE4A}"/>
              </a:ext>
            </a:extLst>
          </p:cNvPr>
          <p:cNvGraphicFramePr/>
          <p:nvPr>
            <p:extLst>
              <p:ext uri="{D42A27DB-BD31-4B8C-83A1-F6EECF244321}">
                <p14:modId xmlns:p14="http://schemas.microsoft.com/office/powerpoint/2010/main" val="3224040478"/>
              </p:ext>
            </p:extLst>
          </p:nvPr>
        </p:nvGraphicFramePr>
        <p:xfrm>
          <a:off x="3084512" y="15972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140C4D58-D27A-44A9-AC2E-320DE392DCA6}"/>
              </a:ext>
            </a:extLst>
          </p:cNvPr>
          <p:cNvGraphicFramePr/>
          <p:nvPr>
            <p:extLst>
              <p:ext uri="{D42A27DB-BD31-4B8C-83A1-F6EECF244321}">
                <p14:modId xmlns:p14="http://schemas.microsoft.com/office/powerpoint/2010/main" val="578548322"/>
              </p:ext>
            </p:extLst>
          </p:nvPr>
        </p:nvGraphicFramePr>
        <p:xfrm>
          <a:off x="395536" y="1988840"/>
          <a:ext cx="4824536"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2">
            <a:extLst>
              <a:ext uri="{FF2B5EF4-FFF2-40B4-BE49-F238E27FC236}">
                <a16:creationId xmlns:a16="http://schemas.microsoft.com/office/drawing/2014/main" id="{1B0D0AAE-0325-46BE-8C52-257352776B3D}"/>
              </a:ext>
            </a:extLst>
          </p:cNvPr>
          <p:cNvSpPr txBox="1">
            <a:spLocks noChangeArrowheads="1"/>
          </p:cNvSpPr>
          <p:nvPr/>
        </p:nvSpPr>
        <p:spPr>
          <a:xfrm>
            <a:off x="395288" y="-18157"/>
            <a:ext cx="6769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nl-NL" altLang="nl-NL" sz="3600" b="1" dirty="0">
                <a:effectLst>
                  <a:outerShdw blurRad="38100" dist="38100" dir="2700000" algn="tl">
                    <a:srgbClr val="C0C0C0"/>
                  </a:outerShdw>
                </a:effectLst>
                <a:latin typeface="Century Gothic" pitchFamily="34" charset="0"/>
              </a:rPr>
              <a:t>Credit Policy &amp; Treasury</a:t>
            </a:r>
          </a:p>
        </p:txBody>
      </p:sp>
      <p:pic>
        <p:nvPicPr>
          <p:cNvPr id="6" name="Afbeelding 5">
            <a:extLst>
              <a:ext uri="{FF2B5EF4-FFF2-40B4-BE49-F238E27FC236}">
                <a16:creationId xmlns:a16="http://schemas.microsoft.com/office/drawing/2014/main" id="{9A0C45F9-F7AA-401E-8DDE-4637BD9C24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17344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B6AC9ABD-1FD8-4C73-8E95-03917A7EB5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729952"/>
            <a:ext cx="3048000" cy="289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extLst>
              <a:ext uri="{FF2B5EF4-FFF2-40B4-BE49-F238E27FC236}">
                <a16:creationId xmlns:a16="http://schemas.microsoft.com/office/drawing/2014/main" id="{26BF4207-D122-499B-8ABF-E321D10661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023640"/>
            <a:ext cx="2895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extLst>
              <a:ext uri="{FF2B5EF4-FFF2-40B4-BE49-F238E27FC236}">
                <a16:creationId xmlns:a16="http://schemas.microsoft.com/office/drawing/2014/main" id="{7D9946A6-34CD-45CF-A048-C1A856129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701752"/>
            <a:ext cx="289560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a:extLst>
              <a:ext uri="{FF2B5EF4-FFF2-40B4-BE49-F238E27FC236}">
                <a16:creationId xmlns:a16="http://schemas.microsoft.com/office/drawing/2014/main" id="{76A7FB66-119C-4E9E-986C-38D17895BD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6263" y="3701752"/>
            <a:ext cx="28019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0" name="Text Box 8">
            <a:extLst>
              <a:ext uri="{FF2B5EF4-FFF2-40B4-BE49-F238E27FC236}">
                <a16:creationId xmlns:a16="http://schemas.microsoft.com/office/drawing/2014/main" id="{BA3B4FA2-2570-4C47-ACAF-A8256C4522EA}"/>
              </a:ext>
            </a:extLst>
          </p:cNvPr>
          <p:cNvSpPr txBox="1">
            <a:spLocks noChangeArrowheads="1"/>
          </p:cNvSpPr>
          <p:nvPr/>
        </p:nvSpPr>
        <p:spPr bwMode="auto">
          <a:xfrm>
            <a:off x="2915816" y="260648"/>
            <a:ext cx="33124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nl-NL" altLang="nl-NL" sz="3600" b="1" dirty="0">
                <a:effectLst>
                  <a:outerShdw blurRad="38100" dist="38100" dir="2700000" algn="tl">
                    <a:srgbClr val="000000">
                      <a:alpha val="43137"/>
                    </a:srgbClr>
                  </a:outerShdw>
                </a:effectLst>
                <a:latin typeface="Century Gothic" panose="020B0502020202020204" pitchFamily="34" charset="0"/>
              </a:rPr>
              <a:t>Risico Radar</a:t>
            </a:r>
          </a:p>
        </p:txBody>
      </p:sp>
      <p:graphicFrame>
        <p:nvGraphicFramePr>
          <p:cNvPr id="3" name="Diagram 2">
            <a:extLst>
              <a:ext uri="{FF2B5EF4-FFF2-40B4-BE49-F238E27FC236}">
                <a16:creationId xmlns:a16="http://schemas.microsoft.com/office/drawing/2014/main" id="{A99C79B4-370A-4CFD-AE8A-44005F12C7EB}"/>
              </a:ext>
            </a:extLst>
          </p:cNvPr>
          <p:cNvGraphicFramePr/>
          <p:nvPr>
            <p:extLst>
              <p:ext uri="{D42A27DB-BD31-4B8C-83A1-F6EECF244321}">
                <p14:modId xmlns:p14="http://schemas.microsoft.com/office/powerpoint/2010/main" val="2066281972"/>
              </p:ext>
            </p:extLst>
          </p:nvPr>
        </p:nvGraphicFramePr>
        <p:xfrm>
          <a:off x="1619672" y="1700808"/>
          <a:ext cx="5904656" cy="3919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Explosie: 14 punten 3">
            <a:extLst>
              <a:ext uri="{FF2B5EF4-FFF2-40B4-BE49-F238E27FC236}">
                <a16:creationId xmlns:a16="http://schemas.microsoft.com/office/drawing/2014/main" id="{72CD3E6F-3E15-4AEA-91F1-793FB49751EB}"/>
              </a:ext>
            </a:extLst>
          </p:cNvPr>
          <p:cNvSpPr/>
          <p:nvPr/>
        </p:nvSpPr>
        <p:spPr>
          <a:xfrm>
            <a:off x="827584" y="3798674"/>
            <a:ext cx="3820616" cy="2866939"/>
          </a:xfrm>
          <a:prstGeom prst="irregularSeal2">
            <a:avLst/>
          </a:prstGeom>
          <a:solidFill>
            <a:srgbClr val="C0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Compliance Risk</a:t>
            </a:r>
          </a:p>
        </p:txBody>
      </p:sp>
      <p:pic>
        <p:nvPicPr>
          <p:cNvPr id="10" name="Afbeelding 9">
            <a:extLst>
              <a:ext uri="{FF2B5EF4-FFF2-40B4-BE49-F238E27FC236}">
                <a16:creationId xmlns:a16="http://schemas.microsoft.com/office/drawing/2014/main" id="{37DCFE60-9267-4BEF-92DB-6A198B1411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455302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1000"/>
                                        <p:tgtEl>
                                          <p:spTgt spid="307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fade">
                                      <p:cBhvr>
                                        <p:cTn id="15" dur="1000"/>
                                        <p:tgtEl>
                                          <p:spTgt spid="307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15BC16B-6357-4EC9-9CAB-B0AC49680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140968"/>
            <a:ext cx="9187176" cy="3888431"/>
          </a:xfrm>
          <a:prstGeom prst="rect">
            <a:avLst/>
          </a:prstGeom>
        </p:spPr>
      </p:pic>
      <p:sp>
        <p:nvSpPr>
          <p:cNvPr id="11" name="Rectangle 2">
            <a:extLst>
              <a:ext uri="{FF2B5EF4-FFF2-40B4-BE49-F238E27FC236}">
                <a16:creationId xmlns:a16="http://schemas.microsoft.com/office/drawing/2014/main" id="{36B3DEE5-596C-4378-96C8-4CA9967AEA23}"/>
              </a:ext>
            </a:extLst>
          </p:cNvPr>
          <p:cNvSpPr txBox="1">
            <a:spLocks noChangeArrowheads="1"/>
          </p:cNvSpPr>
          <p:nvPr/>
        </p:nvSpPr>
        <p:spPr>
          <a:xfrm>
            <a:off x="395288" y="-18157"/>
            <a:ext cx="74890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nl-NL" altLang="nl-NL" sz="3200" b="1" dirty="0">
                <a:effectLst>
                  <a:outerShdw blurRad="38100" dist="38100" dir="2700000" algn="tl">
                    <a:srgbClr val="C0C0C0"/>
                  </a:outerShdw>
                </a:effectLst>
                <a:latin typeface="Century Gothic" pitchFamily="34" charset="0"/>
              </a:rPr>
              <a:t>Credit Policy: Compliance</a:t>
            </a:r>
          </a:p>
        </p:txBody>
      </p:sp>
      <p:sp>
        <p:nvSpPr>
          <p:cNvPr id="5" name="Tekstvak 4">
            <a:extLst>
              <a:ext uri="{FF2B5EF4-FFF2-40B4-BE49-F238E27FC236}">
                <a16:creationId xmlns:a16="http://schemas.microsoft.com/office/drawing/2014/main" id="{28B0F6B0-D1C3-4166-8A8B-CCF7C5CA8DD7}"/>
              </a:ext>
            </a:extLst>
          </p:cNvPr>
          <p:cNvSpPr txBox="1"/>
          <p:nvPr/>
        </p:nvSpPr>
        <p:spPr>
          <a:xfrm>
            <a:off x="395288" y="1052736"/>
            <a:ext cx="8353424" cy="3000821"/>
          </a:xfrm>
          <a:prstGeom prst="rect">
            <a:avLst/>
          </a:prstGeom>
          <a:noFill/>
        </p:spPr>
        <p:txBody>
          <a:bodyPr wrap="square" rtlCol="0">
            <a:spAutoFit/>
          </a:bodyPr>
          <a:lstStyle/>
          <a:p>
            <a:pPr marL="342900" indent="-342900">
              <a:lnSpc>
                <a:spcPct val="150000"/>
              </a:lnSpc>
              <a:buFontTx/>
              <a:buChar char="-"/>
            </a:pPr>
            <a:r>
              <a:rPr lang="nl-NL" dirty="0">
                <a:latin typeface="Arial" panose="020B0604020202020204" pitchFamily="34" charset="0"/>
                <a:cs typeface="Arial" panose="020B0604020202020204" pitchFamily="34" charset="0"/>
              </a:rPr>
              <a:t>LPD: Late </a:t>
            </a:r>
            <a:r>
              <a:rPr lang="nl-NL" dirty="0" err="1">
                <a:latin typeface="Arial" panose="020B0604020202020204" pitchFamily="34" charset="0"/>
                <a:cs typeface="Arial" panose="020B0604020202020204" pitchFamily="34" charset="0"/>
              </a:rPr>
              <a:t>Payments</a:t>
            </a:r>
            <a:r>
              <a:rPr lang="nl-NL" dirty="0">
                <a:latin typeface="Arial" panose="020B0604020202020204" pitchFamily="34" charset="0"/>
                <a:cs typeface="Arial" panose="020B0604020202020204" pitchFamily="34" charset="0"/>
              </a:rPr>
              <a:t> Directive</a:t>
            </a:r>
          </a:p>
          <a:p>
            <a:pPr marL="342900" indent="-342900">
              <a:lnSpc>
                <a:spcPct val="150000"/>
              </a:lnSpc>
              <a:buFontTx/>
              <a:buChar char="-"/>
            </a:pPr>
            <a:r>
              <a:rPr lang="nl-NL" dirty="0">
                <a:latin typeface="Arial" panose="020B0604020202020204" pitchFamily="34" charset="0"/>
                <a:cs typeface="Arial" panose="020B0604020202020204" pitchFamily="34" charset="0"/>
              </a:rPr>
              <a:t>EAPO: European Account </a:t>
            </a:r>
            <a:r>
              <a:rPr lang="nl-NL" dirty="0" err="1">
                <a:latin typeface="Arial" panose="020B0604020202020204" pitchFamily="34" charset="0"/>
                <a:cs typeface="Arial" panose="020B0604020202020204" pitchFamily="34" charset="0"/>
              </a:rPr>
              <a:t>Preservation</a:t>
            </a:r>
            <a:r>
              <a:rPr lang="nl-NL" dirty="0">
                <a:latin typeface="Arial" panose="020B0604020202020204" pitchFamily="34" charset="0"/>
                <a:cs typeface="Arial" panose="020B0604020202020204" pitchFamily="34" charset="0"/>
              </a:rPr>
              <a:t> Order</a:t>
            </a:r>
          </a:p>
          <a:p>
            <a:pPr marL="342900" indent="-342900">
              <a:lnSpc>
                <a:spcPct val="150000"/>
              </a:lnSpc>
              <a:buFontTx/>
              <a:buChar char="-"/>
            </a:pPr>
            <a:r>
              <a:rPr lang="nl-NL" dirty="0">
                <a:latin typeface="Arial" panose="020B0604020202020204" pitchFamily="34" charset="0"/>
                <a:cs typeface="Arial" panose="020B0604020202020204" pitchFamily="34" charset="0"/>
              </a:rPr>
              <a:t>PSD2: </a:t>
            </a:r>
            <a:r>
              <a:rPr lang="nl-NL" dirty="0" err="1">
                <a:latin typeface="Arial" panose="020B0604020202020204" pitchFamily="34" charset="0"/>
                <a:cs typeface="Arial" panose="020B0604020202020204" pitchFamily="34" charset="0"/>
              </a:rPr>
              <a:t>Payment</a:t>
            </a:r>
            <a:r>
              <a:rPr lang="nl-NL" dirty="0">
                <a:latin typeface="Arial" panose="020B0604020202020204" pitchFamily="34" charset="0"/>
                <a:cs typeface="Arial" panose="020B0604020202020204" pitchFamily="34" charset="0"/>
              </a:rPr>
              <a:t> Service Directive</a:t>
            </a:r>
          </a:p>
          <a:p>
            <a:pPr marL="342900" indent="-342900">
              <a:lnSpc>
                <a:spcPct val="150000"/>
              </a:lnSpc>
              <a:buFontTx/>
              <a:buChar char="-"/>
            </a:pPr>
            <a:r>
              <a:rPr lang="nl-NL" dirty="0">
                <a:latin typeface="Arial" panose="020B0604020202020204" pitchFamily="34" charset="0"/>
                <a:cs typeface="Arial" panose="020B0604020202020204" pitchFamily="34" charset="0"/>
              </a:rPr>
              <a:t>ERM (COSO II)</a:t>
            </a:r>
          </a:p>
          <a:p>
            <a:pPr marL="342900" indent="-342900">
              <a:lnSpc>
                <a:spcPct val="150000"/>
              </a:lnSpc>
              <a:buFontTx/>
              <a:buChar char="-"/>
            </a:pPr>
            <a:r>
              <a:rPr lang="nl-NL" dirty="0" err="1">
                <a:latin typeface="Arial" panose="020B0604020202020204" pitchFamily="34" charset="0"/>
                <a:cs typeface="Arial" panose="020B0604020202020204" pitchFamily="34" charset="0"/>
              </a:rPr>
              <a:t>Local</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GAAP’s</a:t>
            </a:r>
            <a:endParaRPr lang="nl-NL" dirty="0">
              <a:latin typeface="Arial" panose="020B0604020202020204" pitchFamily="34" charset="0"/>
              <a:cs typeface="Arial" panose="020B0604020202020204" pitchFamily="34" charset="0"/>
            </a:endParaRPr>
          </a:p>
          <a:p>
            <a:pPr marL="342900" indent="-342900">
              <a:lnSpc>
                <a:spcPct val="150000"/>
              </a:lnSpc>
              <a:buFontTx/>
              <a:buChar char="-"/>
            </a:pPr>
            <a:r>
              <a:rPr lang="nl-NL" dirty="0">
                <a:latin typeface="Arial" panose="020B0604020202020204" pitchFamily="34" charset="0"/>
                <a:cs typeface="Arial" panose="020B0604020202020204" pitchFamily="34" charset="0"/>
              </a:rPr>
              <a:t>InCoTerms</a:t>
            </a:r>
          </a:p>
          <a:p>
            <a:pPr marL="342900" indent="-342900">
              <a:lnSpc>
                <a:spcPct val="150000"/>
              </a:lnSpc>
              <a:buFontTx/>
              <a:buChar char="-"/>
            </a:pPr>
            <a:r>
              <a:rPr lang="nl-NL" dirty="0" err="1">
                <a:latin typeface="Arial" panose="020B0604020202020204" pitchFamily="34" charset="0"/>
                <a:cs typeface="Arial" panose="020B0604020202020204" pitchFamily="34" charset="0"/>
              </a:rPr>
              <a:t>Basel</a:t>
            </a:r>
            <a:r>
              <a:rPr lang="nl-NL" dirty="0">
                <a:latin typeface="Arial" panose="020B0604020202020204" pitchFamily="34" charset="0"/>
                <a:cs typeface="Arial" panose="020B0604020202020204" pitchFamily="34" charset="0"/>
              </a:rPr>
              <a:t> III</a:t>
            </a:r>
          </a:p>
        </p:txBody>
      </p:sp>
      <p:pic>
        <p:nvPicPr>
          <p:cNvPr id="7" name="Afbeelding 6">
            <a:extLst>
              <a:ext uri="{FF2B5EF4-FFF2-40B4-BE49-F238E27FC236}">
                <a16:creationId xmlns:a16="http://schemas.microsoft.com/office/drawing/2014/main" id="{90D9C54D-D0C2-4666-9694-8748DB17D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61798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3C71BA-0062-4D55-9575-BEBED5851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864" y="764704"/>
            <a:ext cx="7416824" cy="7416824"/>
          </a:xfrm>
          <a:prstGeom prst="rect">
            <a:avLst/>
          </a:prstGeom>
        </p:spPr>
      </p:pic>
      <p:sp>
        <p:nvSpPr>
          <p:cNvPr id="11" name="Rectangle 2">
            <a:extLst>
              <a:ext uri="{FF2B5EF4-FFF2-40B4-BE49-F238E27FC236}">
                <a16:creationId xmlns:a16="http://schemas.microsoft.com/office/drawing/2014/main" id="{36B3DEE5-596C-4378-96C8-4CA9967AEA23}"/>
              </a:ext>
            </a:extLst>
          </p:cNvPr>
          <p:cNvSpPr txBox="1">
            <a:spLocks noChangeArrowheads="1"/>
          </p:cNvSpPr>
          <p:nvPr/>
        </p:nvSpPr>
        <p:spPr>
          <a:xfrm>
            <a:off x="395288" y="-18157"/>
            <a:ext cx="74890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nl-NL" altLang="nl-NL" sz="3200" b="1" dirty="0">
                <a:effectLst>
                  <a:outerShdw blurRad="38100" dist="38100" dir="2700000" algn="tl">
                    <a:srgbClr val="C0C0C0"/>
                  </a:outerShdw>
                </a:effectLst>
                <a:latin typeface="Century Gothic" pitchFamily="34" charset="0"/>
              </a:rPr>
              <a:t>Credit Policy: CM Performance</a:t>
            </a:r>
          </a:p>
        </p:txBody>
      </p:sp>
      <p:sp>
        <p:nvSpPr>
          <p:cNvPr id="5" name="Tekstvak 4">
            <a:extLst>
              <a:ext uri="{FF2B5EF4-FFF2-40B4-BE49-F238E27FC236}">
                <a16:creationId xmlns:a16="http://schemas.microsoft.com/office/drawing/2014/main" id="{28B0F6B0-D1C3-4166-8A8B-CCF7C5CA8DD7}"/>
              </a:ext>
            </a:extLst>
          </p:cNvPr>
          <p:cNvSpPr txBox="1"/>
          <p:nvPr/>
        </p:nvSpPr>
        <p:spPr>
          <a:xfrm>
            <a:off x="4211960" y="1268760"/>
            <a:ext cx="4536752" cy="5124480"/>
          </a:xfrm>
          <a:prstGeom prst="rect">
            <a:avLst/>
          </a:prstGeom>
          <a:noFill/>
        </p:spPr>
        <p:txBody>
          <a:bodyPr wrap="square" rtlCol="0">
            <a:spAutoFit/>
          </a:bodyPr>
          <a:lstStyle/>
          <a:p>
            <a:pPr>
              <a:lnSpc>
                <a:spcPct val="125000"/>
              </a:lnSpc>
            </a:pPr>
            <a:r>
              <a:rPr lang="nl-NL"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KPI’s</a:t>
            </a:r>
            <a:r>
              <a:rPr lang="nl-NL"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Targets:</a:t>
            </a:r>
          </a:p>
          <a:p>
            <a:pPr marL="342900" indent="-342900">
              <a:lnSpc>
                <a:spcPct val="150000"/>
              </a:lnSpc>
              <a:buFontTx/>
              <a:buChar char="-"/>
            </a:pPr>
            <a:r>
              <a:rPr lang="nl-NL" dirty="0">
                <a:latin typeface="Arial" panose="020B0604020202020204" pitchFamily="34" charset="0"/>
                <a:cs typeface="Arial" panose="020B0604020202020204" pitchFamily="34" charset="0"/>
              </a:rPr>
              <a:t>DSO / DAR</a:t>
            </a:r>
          </a:p>
          <a:p>
            <a:pPr marL="342900" indent="-342900">
              <a:lnSpc>
                <a:spcPct val="150000"/>
              </a:lnSpc>
              <a:buFontTx/>
              <a:buChar char="-"/>
            </a:pPr>
            <a:r>
              <a:rPr lang="nl-NL" dirty="0" err="1">
                <a:latin typeface="Arial" panose="020B0604020202020204" pitchFamily="34" charset="0"/>
                <a:cs typeface="Arial" panose="020B0604020202020204" pitchFamily="34" charset="0"/>
              </a:rPr>
              <a:t>Overdue</a:t>
            </a:r>
            <a:r>
              <a:rPr lang="nl-NL" dirty="0">
                <a:latin typeface="Arial" panose="020B0604020202020204" pitchFamily="34" charset="0"/>
                <a:cs typeface="Arial" panose="020B0604020202020204" pitchFamily="34" charset="0"/>
              </a:rPr>
              <a:t> %</a:t>
            </a:r>
          </a:p>
          <a:p>
            <a:pPr marL="342900" indent="-342900">
              <a:lnSpc>
                <a:spcPct val="150000"/>
              </a:lnSpc>
              <a:buFontTx/>
              <a:buChar char="-"/>
            </a:pPr>
            <a:r>
              <a:rPr lang="nl-NL" dirty="0">
                <a:latin typeface="Arial" panose="020B0604020202020204" pitchFamily="34" charset="0"/>
                <a:cs typeface="Arial" panose="020B0604020202020204" pitchFamily="34" charset="0"/>
              </a:rPr>
              <a:t>Write-off %</a:t>
            </a:r>
          </a:p>
          <a:p>
            <a:pPr marL="342900" indent="-342900">
              <a:lnSpc>
                <a:spcPct val="150000"/>
              </a:lnSpc>
              <a:buFontTx/>
              <a:buChar char="-"/>
            </a:pPr>
            <a:r>
              <a:rPr lang="nl-NL" dirty="0" err="1">
                <a:latin typeface="Arial" panose="020B0604020202020204" pitchFamily="34" charset="0"/>
                <a:cs typeface="Arial" panose="020B0604020202020204" pitchFamily="34" charset="0"/>
              </a:rPr>
              <a:t>Aging</a:t>
            </a:r>
            <a:r>
              <a:rPr lang="nl-NL" dirty="0">
                <a:latin typeface="Arial" panose="020B0604020202020204" pitchFamily="34" charset="0"/>
                <a:cs typeface="Arial" panose="020B0604020202020204" pitchFamily="34" charset="0"/>
              </a:rPr>
              <a:t> list</a:t>
            </a:r>
          </a:p>
          <a:p>
            <a:pPr marL="342900" indent="-342900">
              <a:lnSpc>
                <a:spcPct val="150000"/>
              </a:lnSpc>
              <a:buFontTx/>
              <a:buChar char="-"/>
            </a:pPr>
            <a:r>
              <a:rPr lang="nl-NL" dirty="0">
                <a:latin typeface="Arial" panose="020B0604020202020204" pitchFamily="34" charset="0"/>
                <a:cs typeface="Arial" panose="020B0604020202020204" pitchFamily="34" charset="0"/>
              </a:rPr>
              <a:t>Grace</a:t>
            </a:r>
          </a:p>
          <a:p>
            <a:pPr marL="342900" indent="-342900">
              <a:lnSpc>
                <a:spcPct val="150000"/>
              </a:lnSpc>
              <a:buFontTx/>
              <a:buChar char="-"/>
            </a:pPr>
            <a:r>
              <a:rPr lang="nl-NL" dirty="0">
                <a:latin typeface="Arial" panose="020B0604020202020204" pitchFamily="34" charset="0"/>
                <a:cs typeface="Arial" panose="020B0604020202020204" pitchFamily="34" charset="0"/>
              </a:rPr>
              <a:t>Operating Cashflow</a:t>
            </a:r>
          </a:p>
          <a:p>
            <a:pPr marL="342900" indent="-342900">
              <a:lnSpc>
                <a:spcPct val="150000"/>
              </a:lnSpc>
              <a:buFontTx/>
              <a:buChar char="-"/>
            </a:pPr>
            <a:r>
              <a:rPr lang="nl-NL" dirty="0">
                <a:latin typeface="Arial" panose="020B0604020202020204" pitchFamily="34" charset="0"/>
                <a:cs typeface="Arial" panose="020B0604020202020204" pitchFamily="34" charset="0"/>
              </a:rPr>
              <a:t>Watchlist / Black List</a:t>
            </a:r>
          </a:p>
          <a:p>
            <a:pPr marL="342900" indent="-342900">
              <a:lnSpc>
                <a:spcPct val="150000"/>
              </a:lnSpc>
              <a:buFontTx/>
              <a:buChar char="-"/>
            </a:pPr>
            <a:r>
              <a:rPr lang="nl-NL" dirty="0">
                <a:latin typeface="Arial" panose="020B0604020202020204" pitchFamily="34" charset="0"/>
                <a:cs typeface="Arial" panose="020B0604020202020204" pitchFamily="34" charset="0"/>
              </a:rPr>
              <a:t>LPD: Late </a:t>
            </a:r>
            <a:r>
              <a:rPr lang="nl-NL" dirty="0" err="1">
                <a:latin typeface="Arial" panose="020B0604020202020204" pitchFamily="34" charset="0"/>
                <a:cs typeface="Arial" panose="020B0604020202020204" pitchFamily="34" charset="0"/>
              </a:rPr>
              <a:t>Payment</a:t>
            </a:r>
            <a:r>
              <a:rPr lang="nl-NL" dirty="0">
                <a:latin typeface="Arial" panose="020B0604020202020204" pitchFamily="34" charset="0"/>
                <a:cs typeface="Arial" panose="020B0604020202020204" pitchFamily="34" charset="0"/>
              </a:rPr>
              <a:t> Days</a:t>
            </a:r>
          </a:p>
          <a:p>
            <a:pPr marL="342900" indent="-342900">
              <a:lnSpc>
                <a:spcPct val="150000"/>
              </a:lnSpc>
              <a:buFontTx/>
              <a:buChar char="-"/>
            </a:pPr>
            <a:r>
              <a:rPr lang="nl-NL" dirty="0">
                <a:latin typeface="Arial" panose="020B0604020202020204" pitchFamily="34" charset="0"/>
                <a:cs typeface="Arial" panose="020B0604020202020204" pitchFamily="34" charset="0"/>
              </a:rPr>
              <a:t>BOTIF: Bills-on-time-in-full</a:t>
            </a:r>
          </a:p>
          <a:p>
            <a:pPr marL="342900" indent="-342900">
              <a:lnSpc>
                <a:spcPct val="150000"/>
              </a:lnSpc>
              <a:buFontTx/>
              <a:buChar char="-"/>
            </a:pPr>
            <a:r>
              <a:rPr lang="nl-NL" dirty="0">
                <a:latin typeface="Arial" panose="020B0604020202020204" pitchFamily="34" charset="0"/>
                <a:cs typeface="Arial" panose="020B0604020202020204" pitchFamily="34" charset="0"/>
              </a:rPr>
              <a:t># Betwiste nota’s &amp; Credit nota`s</a:t>
            </a:r>
          </a:p>
          <a:p>
            <a:pPr marL="342900" indent="-342900">
              <a:lnSpc>
                <a:spcPct val="150000"/>
              </a:lnSpc>
              <a:buFontTx/>
              <a:buChar char="-"/>
            </a:pPr>
            <a:r>
              <a:rPr lang="nl-NL" dirty="0">
                <a:latin typeface="Arial" panose="020B0604020202020204" pitchFamily="34" charset="0"/>
                <a:cs typeface="Arial" panose="020B0604020202020204" pitchFamily="34" charset="0"/>
              </a:rPr>
              <a:t>CEI: Collection </a:t>
            </a:r>
            <a:r>
              <a:rPr lang="nl-NL" dirty="0" err="1">
                <a:latin typeface="Arial" panose="020B0604020202020204" pitchFamily="34" charset="0"/>
                <a:cs typeface="Arial" panose="020B0604020202020204" pitchFamily="34" charset="0"/>
              </a:rPr>
              <a:t>Effectiveness</a:t>
            </a:r>
            <a:r>
              <a:rPr lang="nl-NL" dirty="0">
                <a:latin typeface="Arial" panose="020B0604020202020204" pitchFamily="34" charset="0"/>
                <a:cs typeface="Arial" panose="020B0604020202020204" pitchFamily="34" charset="0"/>
              </a:rPr>
              <a:t> Index</a:t>
            </a:r>
          </a:p>
        </p:txBody>
      </p:sp>
      <p:pic>
        <p:nvPicPr>
          <p:cNvPr id="7" name="Afbeelding 6">
            <a:extLst>
              <a:ext uri="{FF2B5EF4-FFF2-40B4-BE49-F238E27FC236}">
                <a16:creationId xmlns:a16="http://schemas.microsoft.com/office/drawing/2014/main" id="{B6E466CB-2AE5-4953-96ED-DA5DE0DD1F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36085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a:extLst>
              <a:ext uri="{FF2B5EF4-FFF2-40B4-BE49-F238E27FC236}">
                <a16:creationId xmlns:a16="http://schemas.microsoft.com/office/drawing/2014/main" id="{1D6A014A-8B88-4B2D-BF1A-27426D321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478088"/>
            <a:ext cx="6264275"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6">
            <a:extLst>
              <a:ext uri="{FF2B5EF4-FFF2-40B4-BE49-F238E27FC236}">
                <a16:creationId xmlns:a16="http://schemas.microsoft.com/office/drawing/2014/main" id="{EFC6646E-4D3F-428A-B993-C809B632BB61}"/>
              </a:ext>
            </a:extLst>
          </p:cNvPr>
          <p:cNvSpPr>
            <a:spLocks noChangeShapeType="1"/>
          </p:cNvSpPr>
          <p:nvPr/>
        </p:nvSpPr>
        <p:spPr bwMode="auto">
          <a:xfrm>
            <a:off x="395288" y="4205288"/>
            <a:ext cx="6265862"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 name="AutoShape 7">
            <a:extLst>
              <a:ext uri="{FF2B5EF4-FFF2-40B4-BE49-F238E27FC236}">
                <a16:creationId xmlns:a16="http://schemas.microsoft.com/office/drawing/2014/main" id="{8D04A485-B239-44DE-8616-AC164D1BE918}"/>
              </a:ext>
            </a:extLst>
          </p:cNvPr>
          <p:cNvSpPr>
            <a:spLocks/>
          </p:cNvSpPr>
          <p:nvPr/>
        </p:nvSpPr>
        <p:spPr bwMode="auto">
          <a:xfrm>
            <a:off x="6877050" y="2260600"/>
            <a:ext cx="142875" cy="1873250"/>
          </a:xfrm>
          <a:prstGeom prst="rightBrace">
            <a:avLst>
              <a:gd name="adj1" fmla="val 109259"/>
              <a:gd name="adj2" fmla="val 50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400">
              <a:latin typeface="Arial" panose="020B0604020202020204" pitchFamily="34" charset="0"/>
              <a:cs typeface="Arial" panose="020B0604020202020204" pitchFamily="34" charset="0"/>
            </a:endParaRPr>
          </a:p>
        </p:txBody>
      </p:sp>
      <p:sp>
        <p:nvSpPr>
          <p:cNvPr id="9" name="AutoShape 8">
            <a:extLst>
              <a:ext uri="{FF2B5EF4-FFF2-40B4-BE49-F238E27FC236}">
                <a16:creationId xmlns:a16="http://schemas.microsoft.com/office/drawing/2014/main" id="{27416C50-4712-4D53-B2E6-65BD9AF1816B}"/>
              </a:ext>
            </a:extLst>
          </p:cNvPr>
          <p:cNvSpPr>
            <a:spLocks/>
          </p:cNvSpPr>
          <p:nvPr/>
        </p:nvSpPr>
        <p:spPr bwMode="auto">
          <a:xfrm>
            <a:off x="6877050" y="4349750"/>
            <a:ext cx="142875" cy="1295400"/>
          </a:xfrm>
          <a:prstGeom prst="rightBrace">
            <a:avLst>
              <a:gd name="adj1" fmla="val 75556"/>
              <a:gd name="adj2" fmla="val 50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2400">
              <a:latin typeface="Arial" panose="020B0604020202020204" pitchFamily="34" charset="0"/>
              <a:cs typeface="Arial" panose="020B0604020202020204" pitchFamily="34" charset="0"/>
            </a:endParaRPr>
          </a:p>
        </p:txBody>
      </p:sp>
      <p:sp>
        <p:nvSpPr>
          <p:cNvPr id="10" name="Text Box 9">
            <a:extLst>
              <a:ext uri="{FF2B5EF4-FFF2-40B4-BE49-F238E27FC236}">
                <a16:creationId xmlns:a16="http://schemas.microsoft.com/office/drawing/2014/main" id="{2A4D248A-1277-407E-8B10-07D90A7BE2BF}"/>
              </a:ext>
            </a:extLst>
          </p:cNvPr>
          <p:cNvSpPr txBox="1">
            <a:spLocks noChangeArrowheads="1"/>
          </p:cNvSpPr>
          <p:nvPr/>
        </p:nvSpPr>
        <p:spPr bwMode="auto">
          <a:xfrm>
            <a:off x="7092950" y="2619375"/>
            <a:ext cx="18716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400" b="1" dirty="0">
                <a:latin typeface="Arial" panose="020B0604020202020204" pitchFamily="34" charset="0"/>
                <a:cs typeface="Arial" panose="020B0604020202020204" pitchFamily="34" charset="0"/>
              </a:rPr>
              <a:t>Primaire geldstromen </a:t>
            </a:r>
          </a:p>
          <a:p>
            <a:pPr>
              <a:spcBef>
                <a:spcPct val="0"/>
              </a:spcBef>
              <a:buFontTx/>
              <a:buNone/>
            </a:pPr>
            <a:r>
              <a:rPr lang="nl-NL" altLang="nl-NL" sz="1400" i="1" dirty="0">
                <a:latin typeface="Arial" panose="020B0604020202020204" pitchFamily="34" charset="0"/>
                <a:cs typeface="Arial" panose="020B0604020202020204" pitchFamily="34" charset="0"/>
              </a:rPr>
              <a:t>= geïnduceerd </a:t>
            </a:r>
          </a:p>
          <a:p>
            <a:pPr>
              <a:spcBef>
                <a:spcPct val="0"/>
              </a:spcBef>
              <a:buFontTx/>
              <a:buNone/>
            </a:pPr>
            <a:r>
              <a:rPr lang="nl-NL" altLang="nl-NL" sz="1400" i="1" dirty="0">
                <a:latin typeface="Arial" panose="020B0604020202020204" pitchFamily="34" charset="0"/>
                <a:cs typeface="Arial" panose="020B0604020202020204" pitchFamily="34" charset="0"/>
              </a:rPr>
              <a:t>= inherent </a:t>
            </a:r>
          </a:p>
          <a:p>
            <a:pPr>
              <a:spcBef>
                <a:spcPct val="0"/>
              </a:spcBef>
              <a:buFontTx/>
              <a:buNone/>
            </a:pPr>
            <a:r>
              <a:rPr lang="nl-NL" altLang="nl-NL" sz="1400" i="1" dirty="0">
                <a:latin typeface="Arial" panose="020B0604020202020204" pitchFamily="34" charset="0"/>
                <a:cs typeface="Arial" panose="020B0604020202020204" pitchFamily="34" charset="0"/>
              </a:rPr>
              <a:t>= incl. Trade </a:t>
            </a:r>
          </a:p>
          <a:p>
            <a:pPr>
              <a:spcBef>
                <a:spcPct val="0"/>
              </a:spcBef>
              <a:buFontTx/>
              <a:buNone/>
            </a:pPr>
            <a:r>
              <a:rPr lang="nl-NL" altLang="nl-NL" sz="1400" i="1" dirty="0">
                <a:latin typeface="Arial" panose="020B0604020202020204" pitchFamily="34" charset="0"/>
                <a:cs typeface="Arial" panose="020B0604020202020204" pitchFamily="34" charset="0"/>
              </a:rPr>
              <a:t>   </a:t>
            </a:r>
            <a:r>
              <a:rPr lang="nl-NL" altLang="nl-NL" sz="1400" i="1" dirty="0" err="1">
                <a:latin typeface="Arial" panose="020B0604020202020204" pitchFamily="34" charset="0"/>
                <a:cs typeface="Arial" panose="020B0604020202020204" pitchFamily="34" charset="0"/>
              </a:rPr>
              <a:t>Working</a:t>
            </a:r>
            <a:r>
              <a:rPr lang="nl-NL" altLang="nl-NL" sz="1400" i="1" dirty="0">
                <a:latin typeface="Arial" panose="020B0604020202020204" pitchFamily="34" charset="0"/>
                <a:cs typeface="Arial" panose="020B0604020202020204" pitchFamily="34" charset="0"/>
              </a:rPr>
              <a:t> </a:t>
            </a:r>
            <a:r>
              <a:rPr lang="nl-NL" altLang="nl-NL" sz="1400" i="1" dirty="0" err="1">
                <a:latin typeface="Arial" panose="020B0604020202020204" pitchFamily="34" charset="0"/>
                <a:cs typeface="Arial" panose="020B0604020202020204" pitchFamily="34" charset="0"/>
              </a:rPr>
              <a:t>Capital</a:t>
            </a:r>
            <a:endParaRPr lang="nl-NL" altLang="nl-NL" sz="1400" i="1" dirty="0">
              <a:latin typeface="Arial" panose="020B0604020202020204" pitchFamily="34" charset="0"/>
              <a:cs typeface="Arial" panose="020B0604020202020204" pitchFamily="34" charset="0"/>
            </a:endParaRPr>
          </a:p>
        </p:txBody>
      </p:sp>
      <p:sp>
        <p:nvSpPr>
          <p:cNvPr id="14" name="Text Box 10">
            <a:extLst>
              <a:ext uri="{FF2B5EF4-FFF2-40B4-BE49-F238E27FC236}">
                <a16:creationId xmlns:a16="http://schemas.microsoft.com/office/drawing/2014/main" id="{FD68E36A-1647-4B79-A455-1094350696FC}"/>
              </a:ext>
            </a:extLst>
          </p:cNvPr>
          <p:cNvSpPr txBox="1">
            <a:spLocks noChangeArrowheads="1"/>
          </p:cNvSpPr>
          <p:nvPr/>
        </p:nvSpPr>
        <p:spPr bwMode="auto">
          <a:xfrm>
            <a:off x="7092950" y="4419600"/>
            <a:ext cx="1655763"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400" b="1">
                <a:latin typeface="Arial" panose="020B0604020202020204" pitchFamily="34" charset="0"/>
                <a:cs typeface="Arial" panose="020B0604020202020204" pitchFamily="34" charset="0"/>
              </a:rPr>
              <a:t>Secundaire geldstromen </a:t>
            </a:r>
          </a:p>
          <a:p>
            <a:pPr>
              <a:spcBef>
                <a:spcPct val="0"/>
              </a:spcBef>
              <a:buFontTx/>
              <a:buNone/>
            </a:pPr>
            <a:r>
              <a:rPr lang="nl-NL" altLang="nl-NL" sz="1400" i="1">
                <a:latin typeface="Arial" panose="020B0604020202020204" pitchFamily="34" charset="0"/>
                <a:cs typeface="Arial" panose="020B0604020202020204" pitchFamily="34" charset="0"/>
              </a:rPr>
              <a:t>= autonoom</a:t>
            </a:r>
          </a:p>
          <a:p>
            <a:pPr>
              <a:spcBef>
                <a:spcPct val="0"/>
              </a:spcBef>
              <a:buFontTx/>
              <a:buNone/>
            </a:pPr>
            <a:r>
              <a:rPr lang="nl-NL" altLang="nl-NL" sz="1400" i="1">
                <a:latin typeface="Arial" panose="020B0604020202020204" pitchFamily="34" charset="0"/>
                <a:cs typeface="Arial" panose="020B0604020202020204" pitchFamily="34" charset="0"/>
              </a:rPr>
              <a:t>= managerial</a:t>
            </a:r>
          </a:p>
          <a:p>
            <a:pPr>
              <a:spcBef>
                <a:spcPct val="0"/>
              </a:spcBef>
              <a:buFontTx/>
              <a:buNone/>
            </a:pPr>
            <a:r>
              <a:rPr lang="nl-NL" altLang="nl-NL" sz="1400" i="1">
                <a:latin typeface="Arial" panose="020B0604020202020204" pitchFamily="34" charset="0"/>
                <a:cs typeface="Arial" panose="020B0604020202020204" pitchFamily="34" charset="0"/>
              </a:rPr>
              <a:t>= Net Treasury</a:t>
            </a:r>
          </a:p>
        </p:txBody>
      </p:sp>
      <p:sp>
        <p:nvSpPr>
          <p:cNvPr id="15" name="Text Box 12">
            <a:extLst>
              <a:ext uri="{FF2B5EF4-FFF2-40B4-BE49-F238E27FC236}">
                <a16:creationId xmlns:a16="http://schemas.microsoft.com/office/drawing/2014/main" id="{D451BA24-5C0D-402B-B9CB-5DD75FE4F870}"/>
              </a:ext>
            </a:extLst>
          </p:cNvPr>
          <p:cNvSpPr txBox="1">
            <a:spLocks noChangeArrowheads="1"/>
          </p:cNvSpPr>
          <p:nvPr/>
        </p:nvSpPr>
        <p:spPr bwMode="auto">
          <a:xfrm>
            <a:off x="1979613" y="5784850"/>
            <a:ext cx="30241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nl-NL" altLang="nl-NL" sz="1400" b="1" i="1">
                <a:latin typeface="Arial" panose="020B0604020202020204" pitchFamily="34" charset="0"/>
                <a:cs typeface="Arial" panose="020B0604020202020204" pitchFamily="34" charset="0"/>
              </a:rPr>
              <a:t>Cash &amp; Treasury Management</a:t>
            </a:r>
          </a:p>
        </p:txBody>
      </p:sp>
      <p:sp>
        <p:nvSpPr>
          <p:cNvPr id="16" name="Text Box 13">
            <a:extLst>
              <a:ext uri="{FF2B5EF4-FFF2-40B4-BE49-F238E27FC236}">
                <a16:creationId xmlns:a16="http://schemas.microsoft.com/office/drawing/2014/main" id="{24635048-6788-4AE9-9A50-94A43EBA09B4}"/>
              </a:ext>
            </a:extLst>
          </p:cNvPr>
          <p:cNvSpPr txBox="1">
            <a:spLocks noChangeArrowheads="1"/>
          </p:cNvSpPr>
          <p:nvPr/>
        </p:nvSpPr>
        <p:spPr bwMode="auto">
          <a:xfrm>
            <a:off x="2627313" y="1323975"/>
            <a:ext cx="180022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nl-NL" altLang="nl-NL" sz="1400" b="1" i="1">
                <a:latin typeface="Arial" panose="020B0604020202020204" pitchFamily="34" charset="0"/>
                <a:cs typeface="Arial" panose="020B0604020202020204" pitchFamily="34" charset="0"/>
              </a:rPr>
              <a:t>Production-to-stock</a:t>
            </a:r>
          </a:p>
          <a:p>
            <a:pPr algn="ctr">
              <a:spcBef>
                <a:spcPct val="50000"/>
              </a:spcBef>
              <a:buFontTx/>
              <a:buNone/>
            </a:pPr>
            <a:endParaRPr lang="nl-NL" altLang="nl-NL" sz="1400" b="1" i="1">
              <a:latin typeface="Arial" panose="020B0604020202020204" pitchFamily="34" charset="0"/>
              <a:cs typeface="Arial" panose="020B0604020202020204" pitchFamily="34" charset="0"/>
            </a:endParaRPr>
          </a:p>
          <a:p>
            <a:pPr algn="ctr">
              <a:spcBef>
                <a:spcPct val="50000"/>
              </a:spcBef>
              <a:buFontTx/>
              <a:buNone/>
            </a:pPr>
            <a:r>
              <a:rPr lang="nl-NL" altLang="nl-NL" sz="1400" b="1" i="1">
                <a:latin typeface="Arial" panose="020B0604020202020204" pitchFamily="34" charset="0"/>
                <a:cs typeface="Arial" panose="020B0604020202020204" pitchFamily="34" charset="0"/>
              </a:rPr>
              <a:t>Stock-to-fulfill</a:t>
            </a:r>
          </a:p>
        </p:txBody>
      </p:sp>
      <p:sp>
        <p:nvSpPr>
          <p:cNvPr id="17" name="Line 14">
            <a:extLst>
              <a:ext uri="{FF2B5EF4-FFF2-40B4-BE49-F238E27FC236}">
                <a16:creationId xmlns:a16="http://schemas.microsoft.com/office/drawing/2014/main" id="{6CDDC97E-FEB3-41D1-A160-2EB232E60F36}"/>
              </a:ext>
            </a:extLst>
          </p:cNvPr>
          <p:cNvSpPr>
            <a:spLocks noChangeShapeType="1"/>
          </p:cNvSpPr>
          <p:nvPr/>
        </p:nvSpPr>
        <p:spPr bwMode="auto">
          <a:xfrm>
            <a:off x="468313" y="1973263"/>
            <a:ext cx="2411412" cy="0"/>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 name="Line 15">
            <a:extLst>
              <a:ext uri="{FF2B5EF4-FFF2-40B4-BE49-F238E27FC236}">
                <a16:creationId xmlns:a16="http://schemas.microsoft.com/office/drawing/2014/main" id="{FB7AC9B4-183F-48CA-A7BE-CF634F7BF8C2}"/>
              </a:ext>
            </a:extLst>
          </p:cNvPr>
          <p:cNvSpPr>
            <a:spLocks noChangeShapeType="1"/>
          </p:cNvSpPr>
          <p:nvPr/>
        </p:nvSpPr>
        <p:spPr bwMode="auto">
          <a:xfrm>
            <a:off x="4211638" y="1973263"/>
            <a:ext cx="2413000" cy="0"/>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 name="Text Box 16">
            <a:extLst>
              <a:ext uri="{FF2B5EF4-FFF2-40B4-BE49-F238E27FC236}">
                <a16:creationId xmlns:a16="http://schemas.microsoft.com/office/drawing/2014/main" id="{192D7235-5A1E-424A-AFF6-E8580D03C593}"/>
              </a:ext>
            </a:extLst>
          </p:cNvPr>
          <p:cNvSpPr txBox="1">
            <a:spLocks noChangeArrowheads="1"/>
          </p:cNvSpPr>
          <p:nvPr/>
        </p:nvSpPr>
        <p:spPr bwMode="auto">
          <a:xfrm>
            <a:off x="611188" y="1685925"/>
            <a:ext cx="2160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nl-NL" altLang="nl-NL" sz="1400" b="1" i="1">
                <a:latin typeface="Arial" panose="020B0604020202020204" pitchFamily="34" charset="0"/>
                <a:cs typeface="Arial" panose="020B0604020202020204" pitchFamily="34" charset="0"/>
              </a:rPr>
              <a:t>Purchase-to-pay</a:t>
            </a:r>
          </a:p>
        </p:txBody>
      </p:sp>
      <p:sp>
        <p:nvSpPr>
          <p:cNvPr id="20" name="Text Box 17">
            <a:extLst>
              <a:ext uri="{FF2B5EF4-FFF2-40B4-BE49-F238E27FC236}">
                <a16:creationId xmlns:a16="http://schemas.microsoft.com/office/drawing/2014/main" id="{801AACF4-D8B4-4B07-9876-6F8BE713F883}"/>
              </a:ext>
            </a:extLst>
          </p:cNvPr>
          <p:cNvSpPr txBox="1">
            <a:spLocks noChangeArrowheads="1"/>
          </p:cNvSpPr>
          <p:nvPr/>
        </p:nvSpPr>
        <p:spPr bwMode="auto">
          <a:xfrm>
            <a:off x="4356100" y="1685925"/>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nl-NL" altLang="nl-NL" sz="1400" b="1" i="1">
                <a:latin typeface="Arial" panose="020B0604020202020204" pitchFamily="34" charset="0"/>
                <a:cs typeface="Arial" panose="020B0604020202020204" pitchFamily="34" charset="0"/>
              </a:rPr>
              <a:t>Order-to-cash</a:t>
            </a:r>
          </a:p>
        </p:txBody>
      </p:sp>
      <p:sp>
        <p:nvSpPr>
          <p:cNvPr id="21" name="Line 14">
            <a:extLst>
              <a:ext uri="{FF2B5EF4-FFF2-40B4-BE49-F238E27FC236}">
                <a16:creationId xmlns:a16="http://schemas.microsoft.com/office/drawing/2014/main" id="{CD1B28F2-8319-47CF-A0A8-F6B1F4990679}"/>
              </a:ext>
            </a:extLst>
          </p:cNvPr>
          <p:cNvSpPr>
            <a:spLocks noChangeShapeType="1"/>
          </p:cNvSpPr>
          <p:nvPr/>
        </p:nvSpPr>
        <p:spPr bwMode="auto">
          <a:xfrm>
            <a:off x="2771775" y="2132013"/>
            <a:ext cx="1547813" cy="0"/>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 name="Line 14">
            <a:extLst>
              <a:ext uri="{FF2B5EF4-FFF2-40B4-BE49-F238E27FC236}">
                <a16:creationId xmlns:a16="http://schemas.microsoft.com/office/drawing/2014/main" id="{A5B920B4-1E0F-429B-AFF2-8C54718718F3}"/>
              </a:ext>
            </a:extLst>
          </p:cNvPr>
          <p:cNvSpPr>
            <a:spLocks noChangeShapeType="1"/>
          </p:cNvSpPr>
          <p:nvPr/>
        </p:nvSpPr>
        <p:spPr bwMode="auto">
          <a:xfrm>
            <a:off x="2771775" y="1843088"/>
            <a:ext cx="1547813" cy="0"/>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3" name="Line 14">
            <a:extLst>
              <a:ext uri="{FF2B5EF4-FFF2-40B4-BE49-F238E27FC236}">
                <a16:creationId xmlns:a16="http://schemas.microsoft.com/office/drawing/2014/main" id="{ABA84252-342A-4D64-AD6C-1B29EA707474}"/>
              </a:ext>
            </a:extLst>
          </p:cNvPr>
          <p:cNvSpPr>
            <a:spLocks noChangeShapeType="1"/>
          </p:cNvSpPr>
          <p:nvPr/>
        </p:nvSpPr>
        <p:spPr bwMode="auto">
          <a:xfrm>
            <a:off x="2717800" y="5732463"/>
            <a:ext cx="1547813" cy="0"/>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4" name="Line 14">
            <a:extLst>
              <a:ext uri="{FF2B5EF4-FFF2-40B4-BE49-F238E27FC236}">
                <a16:creationId xmlns:a16="http://schemas.microsoft.com/office/drawing/2014/main" id="{C9CEAAA8-2FEC-4C1E-B8CC-AA8DF8A18AEB}"/>
              </a:ext>
            </a:extLst>
          </p:cNvPr>
          <p:cNvSpPr>
            <a:spLocks noChangeShapeType="1"/>
          </p:cNvSpPr>
          <p:nvPr/>
        </p:nvSpPr>
        <p:spPr bwMode="auto">
          <a:xfrm flipH="1" flipV="1">
            <a:off x="2698750" y="3932238"/>
            <a:ext cx="1588" cy="1800225"/>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5" name="Line 14">
            <a:extLst>
              <a:ext uri="{FF2B5EF4-FFF2-40B4-BE49-F238E27FC236}">
                <a16:creationId xmlns:a16="http://schemas.microsoft.com/office/drawing/2014/main" id="{737317CE-ED22-4FDD-80E9-025C0E51ACB3}"/>
              </a:ext>
            </a:extLst>
          </p:cNvPr>
          <p:cNvSpPr>
            <a:spLocks noChangeShapeType="1"/>
          </p:cNvSpPr>
          <p:nvPr/>
        </p:nvSpPr>
        <p:spPr bwMode="auto">
          <a:xfrm flipH="1" flipV="1">
            <a:off x="4283075" y="3932238"/>
            <a:ext cx="1588" cy="1800225"/>
          </a:xfrm>
          <a:prstGeom prst="line">
            <a:avLst/>
          </a:prstGeom>
          <a:noFill/>
          <a:ln w="1905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363" name="Tijdelijke aanduiding voor dianummer 3">
            <a:extLst>
              <a:ext uri="{FF2B5EF4-FFF2-40B4-BE49-F238E27FC236}">
                <a16:creationId xmlns:a16="http://schemas.microsoft.com/office/drawing/2014/main" id="{8E9492B0-0E57-43E6-8997-8B3479E5AE9F}"/>
              </a:ext>
            </a:extLst>
          </p:cNvPr>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9D72EBB8-A505-48C7-861E-A44F5A6B682D}" type="slidenum">
              <a:rPr lang="nl-NL" altLang="nl-NL" sz="1200">
                <a:solidFill>
                  <a:srgbClr val="898989"/>
                </a:solidFill>
              </a:rPr>
              <a:pPr algn="r" eaLnBrk="1" hangingPunct="1">
                <a:spcBef>
                  <a:spcPct val="0"/>
                </a:spcBef>
                <a:buFontTx/>
                <a:buNone/>
              </a:pPr>
              <a:t>14</a:t>
            </a:fld>
            <a:endParaRPr lang="nl-NL" altLang="nl-NL" sz="1200">
              <a:solidFill>
                <a:srgbClr val="898989"/>
              </a:solidFill>
            </a:endParaRPr>
          </a:p>
        </p:txBody>
      </p:sp>
      <p:sp>
        <p:nvSpPr>
          <p:cNvPr id="27" name="Rectangle 2">
            <a:extLst>
              <a:ext uri="{FF2B5EF4-FFF2-40B4-BE49-F238E27FC236}">
                <a16:creationId xmlns:a16="http://schemas.microsoft.com/office/drawing/2014/main" id="{D545AB27-1F4C-4A31-8345-34BF52604C63}"/>
              </a:ext>
            </a:extLst>
          </p:cNvPr>
          <p:cNvSpPr>
            <a:spLocks noGrp="1" noChangeArrowheads="1"/>
          </p:cNvSpPr>
          <p:nvPr>
            <p:ph type="title"/>
          </p:nvPr>
        </p:nvSpPr>
        <p:spPr>
          <a:xfrm>
            <a:off x="395288" y="-18256"/>
            <a:ext cx="7772400" cy="1143000"/>
          </a:xfrm>
        </p:spPr>
        <p:txBody>
          <a:bodyPr/>
          <a:lstStyle/>
          <a:p>
            <a:pPr algn="l">
              <a:defRPr/>
            </a:pPr>
            <a:r>
              <a:rPr lang="nl-NL" altLang="nl-NL" sz="3200" b="1" dirty="0">
                <a:effectLst>
                  <a:outerShdw blurRad="38100" dist="38100" dir="2700000" algn="tl">
                    <a:srgbClr val="C0C0C0"/>
                  </a:outerShdw>
                </a:effectLst>
                <a:latin typeface="Century Gothic" pitchFamily="34" charset="0"/>
              </a:rPr>
              <a:t>Cash Conversion </a:t>
            </a:r>
            <a:r>
              <a:rPr lang="nl-NL" altLang="nl-NL" sz="3200" b="1" dirty="0" err="1">
                <a:effectLst>
                  <a:outerShdw blurRad="38100" dist="38100" dir="2700000" algn="tl">
                    <a:srgbClr val="C0C0C0"/>
                  </a:outerShdw>
                </a:effectLst>
                <a:latin typeface="Century Gothic" pitchFamily="34" charset="0"/>
              </a:rPr>
              <a:t>Cycle</a:t>
            </a:r>
            <a:r>
              <a:rPr lang="nl-NL" altLang="nl-NL" sz="3200" b="1" dirty="0">
                <a:effectLst>
                  <a:outerShdw blurRad="38100" dist="38100" dir="2700000" algn="tl">
                    <a:srgbClr val="C0C0C0"/>
                  </a:outerShdw>
                </a:effectLst>
                <a:latin typeface="Century Gothic" pitchFamily="34" charset="0"/>
              </a:rPr>
              <a:t> (CCC)</a:t>
            </a:r>
          </a:p>
        </p:txBody>
      </p:sp>
      <p:pic>
        <p:nvPicPr>
          <p:cNvPr id="28" name="Afbeelding 27">
            <a:extLst>
              <a:ext uri="{FF2B5EF4-FFF2-40B4-BE49-F238E27FC236}">
                <a16:creationId xmlns:a16="http://schemas.microsoft.com/office/drawing/2014/main" id="{35415D47-779A-4F38-A721-F17D68C3C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249267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000" fill="hold"/>
                                        <p:tgtEl>
                                          <p:spTgt spid="16"/>
                                        </p:tgtEl>
                                        <p:attrNameLst>
                                          <p:attrName>ppt_w</p:attrName>
                                        </p:attrNameLst>
                                      </p:cBhvr>
                                      <p:tavLst>
                                        <p:tav tm="0">
                                          <p:val>
                                            <p:strVal val="#ppt_w*0.70"/>
                                          </p:val>
                                        </p:tav>
                                        <p:tav tm="100000">
                                          <p:val>
                                            <p:strVal val="#ppt_w"/>
                                          </p:val>
                                        </p:tav>
                                      </p:tavLst>
                                    </p:anim>
                                    <p:anim calcmode="lin" valueType="num">
                                      <p:cBhvr>
                                        <p:cTn id="8" dur="2000" fill="hold"/>
                                        <p:tgtEl>
                                          <p:spTgt spid="16"/>
                                        </p:tgtEl>
                                        <p:attrNameLst>
                                          <p:attrName>ppt_h</p:attrName>
                                        </p:attrNameLst>
                                      </p:cBhvr>
                                      <p:tavLst>
                                        <p:tav tm="0">
                                          <p:val>
                                            <p:strVal val="#ppt_h"/>
                                          </p:val>
                                        </p:tav>
                                        <p:tav tm="100000">
                                          <p:val>
                                            <p:strVal val="#ppt_h"/>
                                          </p:val>
                                        </p:tav>
                                      </p:tavLst>
                                    </p:anim>
                                    <p:animEffect transition="in" filter="fade">
                                      <p:cBhvr>
                                        <p:cTn id="9" dur="2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000" fill="hold"/>
                                        <p:tgtEl>
                                          <p:spTgt spid="17"/>
                                        </p:tgtEl>
                                        <p:attrNameLst>
                                          <p:attrName>ppt_w</p:attrName>
                                        </p:attrNameLst>
                                      </p:cBhvr>
                                      <p:tavLst>
                                        <p:tav tm="0">
                                          <p:val>
                                            <p:strVal val="#ppt_w*0.70"/>
                                          </p:val>
                                        </p:tav>
                                        <p:tav tm="100000">
                                          <p:val>
                                            <p:strVal val="#ppt_w"/>
                                          </p:val>
                                        </p:tav>
                                      </p:tavLst>
                                    </p:anim>
                                    <p:anim calcmode="lin" valueType="num">
                                      <p:cBhvr>
                                        <p:cTn id="13" dur="2000" fill="hold"/>
                                        <p:tgtEl>
                                          <p:spTgt spid="17"/>
                                        </p:tgtEl>
                                        <p:attrNameLst>
                                          <p:attrName>ppt_h</p:attrName>
                                        </p:attrNameLst>
                                      </p:cBhvr>
                                      <p:tavLst>
                                        <p:tav tm="0">
                                          <p:val>
                                            <p:strVal val="#ppt_h"/>
                                          </p:val>
                                        </p:tav>
                                        <p:tav tm="100000">
                                          <p:val>
                                            <p:strVal val="#ppt_h"/>
                                          </p:val>
                                        </p:tav>
                                      </p:tavLst>
                                    </p:anim>
                                    <p:animEffect transition="in" filter="fade">
                                      <p:cBhvr>
                                        <p:cTn id="14" dur="2000"/>
                                        <p:tgtEl>
                                          <p:spTgt spid="17"/>
                                        </p:tgtEl>
                                      </p:cBhvr>
                                    </p:animEffect>
                                  </p:childTnLst>
                                </p:cTn>
                              </p:par>
                              <p:par>
                                <p:cTn id="15" presetID="55"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000" fill="hold"/>
                                        <p:tgtEl>
                                          <p:spTgt spid="18"/>
                                        </p:tgtEl>
                                        <p:attrNameLst>
                                          <p:attrName>ppt_w</p:attrName>
                                        </p:attrNameLst>
                                      </p:cBhvr>
                                      <p:tavLst>
                                        <p:tav tm="0">
                                          <p:val>
                                            <p:strVal val="#ppt_w*0.70"/>
                                          </p:val>
                                        </p:tav>
                                        <p:tav tm="100000">
                                          <p:val>
                                            <p:strVal val="#ppt_w"/>
                                          </p:val>
                                        </p:tav>
                                      </p:tavLst>
                                    </p:anim>
                                    <p:anim calcmode="lin" valueType="num">
                                      <p:cBhvr>
                                        <p:cTn id="18" dur="2000" fill="hold"/>
                                        <p:tgtEl>
                                          <p:spTgt spid="18"/>
                                        </p:tgtEl>
                                        <p:attrNameLst>
                                          <p:attrName>ppt_h</p:attrName>
                                        </p:attrNameLst>
                                      </p:cBhvr>
                                      <p:tavLst>
                                        <p:tav tm="0">
                                          <p:val>
                                            <p:strVal val="#ppt_h"/>
                                          </p:val>
                                        </p:tav>
                                        <p:tav tm="100000">
                                          <p:val>
                                            <p:strVal val="#ppt_h"/>
                                          </p:val>
                                        </p:tav>
                                      </p:tavLst>
                                    </p:anim>
                                    <p:animEffect transition="in" filter="fade">
                                      <p:cBhvr>
                                        <p:cTn id="19" dur="2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000" fill="hold"/>
                                        <p:tgtEl>
                                          <p:spTgt spid="19"/>
                                        </p:tgtEl>
                                        <p:attrNameLst>
                                          <p:attrName>ppt_w</p:attrName>
                                        </p:attrNameLst>
                                      </p:cBhvr>
                                      <p:tavLst>
                                        <p:tav tm="0">
                                          <p:val>
                                            <p:strVal val="#ppt_w*0.70"/>
                                          </p:val>
                                        </p:tav>
                                        <p:tav tm="100000">
                                          <p:val>
                                            <p:strVal val="#ppt_w"/>
                                          </p:val>
                                        </p:tav>
                                      </p:tavLst>
                                    </p:anim>
                                    <p:anim calcmode="lin" valueType="num">
                                      <p:cBhvr>
                                        <p:cTn id="23" dur="2000" fill="hold"/>
                                        <p:tgtEl>
                                          <p:spTgt spid="19"/>
                                        </p:tgtEl>
                                        <p:attrNameLst>
                                          <p:attrName>ppt_h</p:attrName>
                                        </p:attrNameLst>
                                      </p:cBhvr>
                                      <p:tavLst>
                                        <p:tav tm="0">
                                          <p:val>
                                            <p:strVal val="#ppt_h"/>
                                          </p:val>
                                        </p:tav>
                                        <p:tav tm="100000">
                                          <p:val>
                                            <p:strVal val="#ppt_h"/>
                                          </p:val>
                                        </p:tav>
                                      </p:tavLst>
                                    </p:anim>
                                    <p:animEffect transition="in" filter="fade">
                                      <p:cBhvr>
                                        <p:cTn id="24" dur="2000"/>
                                        <p:tgtEl>
                                          <p:spTgt spid="1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000" fill="hold"/>
                                        <p:tgtEl>
                                          <p:spTgt spid="20"/>
                                        </p:tgtEl>
                                        <p:attrNameLst>
                                          <p:attrName>ppt_w</p:attrName>
                                        </p:attrNameLst>
                                      </p:cBhvr>
                                      <p:tavLst>
                                        <p:tav tm="0">
                                          <p:val>
                                            <p:strVal val="#ppt_w*0.70"/>
                                          </p:val>
                                        </p:tav>
                                        <p:tav tm="100000">
                                          <p:val>
                                            <p:strVal val="#ppt_w"/>
                                          </p:val>
                                        </p:tav>
                                      </p:tavLst>
                                    </p:anim>
                                    <p:anim calcmode="lin" valueType="num">
                                      <p:cBhvr>
                                        <p:cTn id="28" dur="2000" fill="hold"/>
                                        <p:tgtEl>
                                          <p:spTgt spid="20"/>
                                        </p:tgtEl>
                                        <p:attrNameLst>
                                          <p:attrName>ppt_h</p:attrName>
                                        </p:attrNameLst>
                                      </p:cBhvr>
                                      <p:tavLst>
                                        <p:tav tm="0">
                                          <p:val>
                                            <p:strVal val="#ppt_h"/>
                                          </p:val>
                                        </p:tav>
                                        <p:tav tm="100000">
                                          <p:val>
                                            <p:strVal val="#ppt_h"/>
                                          </p:val>
                                        </p:tav>
                                      </p:tavLst>
                                    </p:anim>
                                    <p:animEffect transition="in" filter="fade">
                                      <p:cBhvr>
                                        <p:cTn id="29" dur="2000"/>
                                        <p:tgtEl>
                                          <p:spTgt spid="20"/>
                                        </p:tgtEl>
                                      </p:cBhvr>
                                    </p:animEffect>
                                  </p:childTnLst>
                                </p:cTn>
                              </p:par>
                              <p:par>
                                <p:cTn id="30" presetID="55"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000" fill="hold"/>
                                        <p:tgtEl>
                                          <p:spTgt spid="21"/>
                                        </p:tgtEl>
                                        <p:attrNameLst>
                                          <p:attrName>ppt_w</p:attrName>
                                        </p:attrNameLst>
                                      </p:cBhvr>
                                      <p:tavLst>
                                        <p:tav tm="0">
                                          <p:val>
                                            <p:strVal val="#ppt_w*0.70"/>
                                          </p:val>
                                        </p:tav>
                                        <p:tav tm="100000">
                                          <p:val>
                                            <p:strVal val="#ppt_w"/>
                                          </p:val>
                                        </p:tav>
                                      </p:tavLst>
                                    </p:anim>
                                    <p:anim calcmode="lin" valueType="num">
                                      <p:cBhvr>
                                        <p:cTn id="33" dur="2000" fill="hold"/>
                                        <p:tgtEl>
                                          <p:spTgt spid="21"/>
                                        </p:tgtEl>
                                        <p:attrNameLst>
                                          <p:attrName>ppt_h</p:attrName>
                                        </p:attrNameLst>
                                      </p:cBhvr>
                                      <p:tavLst>
                                        <p:tav tm="0">
                                          <p:val>
                                            <p:strVal val="#ppt_h"/>
                                          </p:val>
                                        </p:tav>
                                        <p:tav tm="100000">
                                          <p:val>
                                            <p:strVal val="#ppt_h"/>
                                          </p:val>
                                        </p:tav>
                                      </p:tavLst>
                                    </p:anim>
                                    <p:animEffect transition="in" filter="fade">
                                      <p:cBhvr>
                                        <p:cTn id="34" dur="2000"/>
                                        <p:tgtEl>
                                          <p:spTgt spid="21"/>
                                        </p:tgtEl>
                                      </p:cBhvr>
                                    </p:animEffect>
                                  </p:childTnLst>
                                </p:cTn>
                              </p:par>
                              <p:par>
                                <p:cTn id="35" presetID="5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2000" fill="hold"/>
                                        <p:tgtEl>
                                          <p:spTgt spid="22"/>
                                        </p:tgtEl>
                                        <p:attrNameLst>
                                          <p:attrName>ppt_w</p:attrName>
                                        </p:attrNameLst>
                                      </p:cBhvr>
                                      <p:tavLst>
                                        <p:tav tm="0">
                                          <p:val>
                                            <p:strVal val="#ppt_w*0.70"/>
                                          </p:val>
                                        </p:tav>
                                        <p:tav tm="100000">
                                          <p:val>
                                            <p:strVal val="#ppt_w"/>
                                          </p:val>
                                        </p:tav>
                                      </p:tavLst>
                                    </p:anim>
                                    <p:anim calcmode="lin" valueType="num">
                                      <p:cBhvr>
                                        <p:cTn id="38" dur="2000" fill="hold"/>
                                        <p:tgtEl>
                                          <p:spTgt spid="22"/>
                                        </p:tgtEl>
                                        <p:attrNameLst>
                                          <p:attrName>ppt_h</p:attrName>
                                        </p:attrNameLst>
                                      </p:cBhvr>
                                      <p:tavLst>
                                        <p:tav tm="0">
                                          <p:val>
                                            <p:strVal val="#ppt_h"/>
                                          </p:val>
                                        </p:tav>
                                        <p:tav tm="100000">
                                          <p:val>
                                            <p:strVal val="#ppt_h"/>
                                          </p:val>
                                        </p:tav>
                                      </p:tavLst>
                                    </p:anim>
                                    <p:animEffect transition="in" filter="fade">
                                      <p:cBhvr>
                                        <p:cTn id="39" dur="2000"/>
                                        <p:tgtEl>
                                          <p:spTgt spid="22"/>
                                        </p:tgtEl>
                                      </p:cBhvr>
                                    </p:animEffect>
                                  </p:childTnLst>
                                </p:cTn>
                              </p:par>
                            </p:childTnLst>
                          </p:cTn>
                        </p:par>
                        <p:par>
                          <p:cTn id="40" fill="hold" nodeType="withGroup">
                            <p:stCondLst>
                              <p:cond delay="2000"/>
                            </p:stCondLst>
                            <p:childTnLst>
                              <p:par>
                                <p:cTn id="41" presetID="5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000" fill="hold"/>
                                        <p:tgtEl>
                                          <p:spTgt spid="15"/>
                                        </p:tgtEl>
                                        <p:attrNameLst>
                                          <p:attrName>ppt_w</p:attrName>
                                        </p:attrNameLst>
                                      </p:cBhvr>
                                      <p:tavLst>
                                        <p:tav tm="0">
                                          <p:val>
                                            <p:strVal val="#ppt_w*0.70"/>
                                          </p:val>
                                        </p:tav>
                                        <p:tav tm="100000">
                                          <p:val>
                                            <p:strVal val="#ppt_w"/>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animEffect transition="in" filter="fade">
                                      <p:cBhvr>
                                        <p:cTn id="45" dur="2000"/>
                                        <p:tgtEl>
                                          <p:spTgt spid="15"/>
                                        </p:tgtEl>
                                      </p:cBhvr>
                                    </p:animEffect>
                                  </p:childTnLst>
                                </p:cTn>
                              </p:par>
                              <p:par>
                                <p:cTn id="46" presetID="55"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2000" fill="hold"/>
                                        <p:tgtEl>
                                          <p:spTgt spid="23"/>
                                        </p:tgtEl>
                                        <p:attrNameLst>
                                          <p:attrName>ppt_w</p:attrName>
                                        </p:attrNameLst>
                                      </p:cBhvr>
                                      <p:tavLst>
                                        <p:tav tm="0">
                                          <p:val>
                                            <p:strVal val="#ppt_w*0.70"/>
                                          </p:val>
                                        </p:tav>
                                        <p:tav tm="100000">
                                          <p:val>
                                            <p:strVal val="#ppt_w"/>
                                          </p:val>
                                        </p:tav>
                                      </p:tavLst>
                                    </p:anim>
                                    <p:anim calcmode="lin" valueType="num">
                                      <p:cBhvr>
                                        <p:cTn id="49" dur="2000" fill="hold"/>
                                        <p:tgtEl>
                                          <p:spTgt spid="23"/>
                                        </p:tgtEl>
                                        <p:attrNameLst>
                                          <p:attrName>ppt_h</p:attrName>
                                        </p:attrNameLst>
                                      </p:cBhvr>
                                      <p:tavLst>
                                        <p:tav tm="0">
                                          <p:val>
                                            <p:strVal val="#ppt_h"/>
                                          </p:val>
                                        </p:tav>
                                        <p:tav tm="100000">
                                          <p:val>
                                            <p:strVal val="#ppt_h"/>
                                          </p:val>
                                        </p:tav>
                                      </p:tavLst>
                                    </p:anim>
                                    <p:animEffect transition="in" filter="fade">
                                      <p:cBhvr>
                                        <p:cTn id="50" dur="2000"/>
                                        <p:tgtEl>
                                          <p:spTgt spid="23"/>
                                        </p:tgtEl>
                                      </p:cBhvr>
                                    </p:animEffect>
                                  </p:childTnLst>
                                </p:cTn>
                              </p:par>
                              <p:par>
                                <p:cTn id="51" presetID="55"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2000" fill="hold"/>
                                        <p:tgtEl>
                                          <p:spTgt spid="24"/>
                                        </p:tgtEl>
                                        <p:attrNameLst>
                                          <p:attrName>ppt_w</p:attrName>
                                        </p:attrNameLst>
                                      </p:cBhvr>
                                      <p:tavLst>
                                        <p:tav tm="0">
                                          <p:val>
                                            <p:strVal val="#ppt_w*0.70"/>
                                          </p:val>
                                        </p:tav>
                                        <p:tav tm="100000">
                                          <p:val>
                                            <p:strVal val="#ppt_w"/>
                                          </p:val>
                                        </p:tav>
                                      </p:tavLst>
                                    </p:anim>
                                    <p:anim calcmode="lin" valueType="num">
                                      <p:cBhvr>
                                        <p:cTn id="54" dur="2000" fill="hold"/>
                                        <p:tgtEl>
                                          <p:spTgt spid="24"/>
                                        </p:tgtEl>
                                        <p:attrNameLst>
                                          <p:attrName>ppt_h</p:attrName>
                                        </p:attrNameLst>
                                      </p:cBhvr>
                                      <p:tavLst>
                                        <p:tav tm="0">
                                          <p:val>
                                            <p:strVal val="#ppt_h"/>
                                          </p:val>
                                        </p:tav>
                                        <p:tav tm="100000">
                                          <p:val>
                                            <p:strVal val="#ppt_h"/>
                                          </p:val>
                                        </p:tav>
                                      </p:tavLst>
                                    </p:anim>
                                    <p:animEffect transition="in" filter="fade">
                                      <p:cBhvr>
                                        <p:cTn id="55" dur="2000"/>
                                        <p:tgtEl>
                                          <p:spTgt spid="24"/>
                                        </p:tgtEl>
                                      </p:cBhvr>
                                    </p:animEffect>
                                  </p:childTnLst>
                                </p:cTn>
                              </p:par>
                              <p:par>
                                <p:cTn id="56" presetID="55"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2000" fill="hold"/>
                                        <p:tgtEl>
                                          <p:spTgt spid="25"/>
                                        </p:tgtEl>
                                        <p:attrNameLst>
                                          <p:attrName>ppt_w</p:attrName>
                                        </p:attrNameLst>
                                      </p:cBhvr>
                                      <p:tavLst>
                                        <p:tav tm="0">
                                          <p:val>
                                            <p:strVal val="#ppt_w*0.70"/>
                                          </p:val>
                                        </p:tav>
                                        <p:tav tm="100000">
                                          <p:val>
                                            <p:strVal val="#ppt_w"/>
                                          </p:val>
                                        </p:tav>
                                      </p:tavLst>
                                    </p:anim>
                                    <p:anim calcmode="lin" valueType="num">
                                      <p:cBhvr>
                                        <p:cTn id="59" dur="2000" fill="hold"/>
                                        <p:tgtEl>
                                          <p:spTgt spid="25"/>
                                        </p:tgtEl>
                                        <p:attrNameLst>
                                          <p:attrName>ppt_h</p:attrName>
                                        </p:attrNameLst>
                                      </p:cBhvr>
                                      <p:tavLst>
                                        <p:tav tm="0">
                                          <p:val>
                                            <p:strVal val="#ppt_h"/>
                                          </p:val>
                                        </p:tav>
                                        <p:tav tm="100000">
                                          <p:val>
                                            <p:strVal val="#ppt_h"/>
                                          </p:val>
                                        </p:tav>
                                      </p:tavLst>
                                    </p:anim>
                                    <p:animEffect transition="in" filter="fade">
                                      <p:cBhvr>
                                        <p:cTn id="60" dur="2000"/>
                                        <p:tgtEl>
                                          <p:spTgt spid="25"/>
                                        </p:tgtEl>
                                      </p:cBhvr>
                                    </p:animEffect>
                                  </p:childTnLst>
                                </p:cTn>
                              </p:par>
                            </p:childTnLst>
                          </p:cTn>
                        </p:par>
                        <p:par>
                          <p:cTn id="61" fill="hold" nodeType="withGroup">
                            <p:stCondLst>
                              <p:cond delay="4000"/>
                            </p:stCondLst>
                            <p:childTnLst>
                              <p:par>
                                <p:cTn id="62" presetID="55"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2000" fill="hold"/>
                                        <p:tgtEl>
                                          <p:spTgt spid="7"/>
                                        </p:tgtEl>
                                        <p:attrNameLst>
                                          <p:attrName>ppt_w</p:attrName>
                                        </p:attrNameLst>
                                      </p:cBhvr>
                                      <p:tavLst>
                                        <p:tav tm="0">
                                          <p:val>
                                            <p:strVal val="#ppt_w*0.70"/>
                                          </p:val>
                                        </p:tav>
                                        <p:tav tm="100000">
                                          <p:val>
                                            <p:strVal val="#ppt_w"/>
                                          </p:val>
                                        </p:tav>
                                      </p:tavLst>
                                    </p:anim>
                                    <p:anim calcmode="lin" valueType="num">
                                      <p:cBhvr>
                                        <p:cTn id="65" dur="2000" fill="hold"/>
                                        <p:tgtEl>
                                          <p:spTgt spid="7"/>
                                        </p:tgtEl>
                                        <p:attrNameLst>
                                          <p:attrName>ppt_h</p:attrName>
                                        </p:attrNameLst>
                                      </p:cBhvr>
                                      <p:tavLst>
                                        <p:tav tm="0">
                                          <p:val>
                                            <p:strVal val="#ppt_h"/>
                                          </p:val>
                                        </p:tav>
                                        <p:tav tm="100000">
                                          <p:val>
                                            <p:strVal val="#ppt_h"/>
                                          </p:val>
                                        </p:tav>
                                      </p:tavLst>
                                    </p:anim>
                                    <p:animEffect transition="in" filter="fade">
                                      <p:cBhvr>
                                        <p:cTn id="66" dur="2000"/>
                                        <p:tgtEl>
                                          <p:spTgt spid="7"/>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2000" fill="hold"/>
                                        <p:tgtEl>
                                          <p:spTgt spid="8"/>
                                        </p:tgtEl>
                                        <p:attrNameLst>
                                          <p:attrName>ppt_w</p:attrName>
                                        </p:attrNameLst>
                                      </p:cBhvr>
                                      <p:tavLst>
                                        <p:tav tm="0">
                                          <p:val>
                                            <p:strVal val="#ppt_w*0.70"/>
                                          </p:val>
                                        </p:tav>
                                        <p:tav tm="100000">
                                          <p:val>
                                            <p:strVal val="#ppt_w"/>
                                          </p:val>
                                        </p:tav>
                                      </p:tavLst>
                                    </p:anim>
                                    <p:anim calcmode="lin" valueType="num">
                                      <p:cBhvr>
                                        <p:cTn id="70" dur="2000" fill="hold"/>
                                        <p:tgtEl>
                                          <p:spTgt spid="8"/>
                                        </p:tgtEl>
                                        <p:attrNameLst>
                                          <p:attrName>ppt_h</p:attrName>
                                        </p:attrNameLst>
                                      </p:cBhvr>
                                      <p:tavLst>
                                        <p:tav tm="0">
                                          <p:val>
                                            <p:strVal val="#ppt_h"/>
                                          </p:val>
                                        </p:tav>
                                        <p:tav tm="100000">
                                          <p:val>
                                            <p:strVal val="#ppt_h"/>
                                          </p:val>
                                        </p:tav>
                                      </p:tavLst>
                                    </p:anim>
                                    <p:animEffect transition="in" filter="fade">
                                      <p:cBhvr>
                                        <p:cTn id="71" dur="2000"/>
                                        <p:tgtEl>
                                          <p:spTgt spid="8"/>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2000" fill="hold"/>
                                        <p:tgtEl>
                                          <p:spTgt spid="9"/>
                                        </p:tgtEl>
                                        <p:attrNameLst>
                                          <p:attrName>ppt_w</p:attrName>
                                        </p:attrNameLst>
                                      </p:cBhvr>
                                      <p:tavLst>
                                        <p:tav tm="0">
                                          <p:val>
                                            <p:strVal val="#ppt_w*0.70"/>
                                          </p:val>
                                        </p:tav>
                                        <p:tav tm="100000">
                                          <p:val>
                                            <p:strVal val="#ppt_w"/>
                                          </p:val>
                                        </p:tav>
                                      </p:tavLst>
                                    </p:anim>
                                    <p:anim calcmode="lin" valueType="num">
                                      <p:cBhvr>
                                        <p:cTn id="75" dur="2000" fill="hold"/>
                                        <p:tgtEl>
                                          <p:spTgt spid="9"/>
                                        </p:tgtEl>
                                        <p:attrNameLst>
                                          <p:attrName>ppt_h</p:attrName>
                                        </p:attrNameLst>
                                      </p:cBhvr>
                                      <p:tavLst>
                                        <p:tav tm="0">
                                          <p:val>
                                            <p:strVal val="#ppt_h"/>
                                          </p:val>
                                        </p:tav>
                                        <p:tav tm="100000">
                                          <p:val>
                                            <p:strVal val="#ppt_h"/>
                                          </p:val>
                                        </p:tav>
                                      </p:tavLst>
                                    </p:anim>
                                    <p:animEffect transition="in" filter="fade">
                                      <p:cBhvr>
                                        <p:cTn id="76" dur="2000"/>
                                        <p:tgtEl>
                                          <p:spTgt spid="9"/>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2000" fill="hold"/>
                                        <p:tgtEl>
                                          <p:spTgt spid="10"/>
                                        </p:tgtEl>
                                        <p:attrNameLst>
                                          <p:attrName>ppt_w</p:attrName>
                                        </p:attrNameLst>
                                      </p:cBhvr>
                                      <p:tavLst>
                                        <p:tav tm="0">
                                          <p:val>
                                            <p:strVal val="#ppt_w*0.70"/>
                                          </p:val>
                                        </p:tav>
                                        <p:tav tm="100000">
                                          <p:val>
                                            <p:strVal val="#ppt_w"/>
                                          </p:val>
                                        </p:tav>
                                      </p:tavLst>
                                    </p:anim>
                                    <p:anim calcmode="lin" valueType="num">
                                      <p:cBhvr>
                                        <p:cTn id="80" dur="2000" fill="hold"/>
                                        <p:tgtEl>
                                          <p:spTgt spid="10"/>
                                        </p:tgtEl>
                                        <p:attrNameLst>
                                          <p:attrName>ppt_h</p:attrName>
                                        </p:attrNameLst>
                                      </p:cBhvr>
                                      <p:tavLst>
                                        <p:tav tm="0">
                                          <p:val>
                                            <p:strVal val="#ppt_h"/>
                                          </p:val>
                                        </p:tav>
                                        <p:tav tm="100000">
                                          <p:val>
                                            <p:strVal val="#ppt_h"/>
                                          </p:val>
                                        </p:tav>
                                      </p:tavLst>
                                    </p:anim>
                                    <p:animEffect transition="in" filter="fade">
                                      <p:cBhvr>
                                        <p:cTn id="81" dur="2000"/>
                                        <p:tgtEl>
                                          <p:spTgt spid="10"/>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2000" fill="hold"/>
                                        <p:tgtEl>
                                          <p:spTgt spid="14"/>
                                        </p:tgtEl>
                                        <p:attrNameLst>
                                          <p:attrName>ppt_w</p:attrName>
                                        </p:attrNameLst>
                                      </p:cBhvr>
                                      <p:tavLst>
                                        <p:tav tm="0">
                                          <p:val>
                                            <p:strVal val="#ppt_w*0.70"/>
                                          </p:val>
                                        </p:tav>
                                        <p:tav tm="100000">
                                          <p:val>
                                            <p:strVal val="#ppt_w"/>
                                          </p:val>
                                        </p:tav>
                                      </p:tavLst>
                                    </p:anim>
                                    <p:anim calcmode="lin" valueType="num">
                                      <p:cBhvr>
                                        <p:cTn id="85" dur="2000" fill="hold"/>
                                        <p:tgtEl>
                                          <p:spTgt spid="14"/>
                                        </p:tgtEl>
                                        <p:attrNameLst>
                                          <p:attrName>ppt_h</p:attrName>
                                        </p:attrNameLst>
                                      </p:cBhvr>
                                      <p:tavLst>
                                        <p:tav tm="0">
                                          <p:val>
                                            <p:strVal val="#ppt_h"/>
                                          </p:val>
                                        </p:tav>
                                        <p:tav tm="100000">
                                          <p:val>
                                            <p:strVal val="#ppt_h"/>
                                          </p:val>
                                        </p:tav>
                                      </p:tavLst>
                                    </p:anim>
                                    <p:animEffect transition="in" filter="fade">
                                      <p:cBhvr>
                                        <p:cTn id="8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5">
            <a:extLst>
              <a:ext uri="{FF2B5EF4-FFF2-40B4-BE49-F238E27FC236}">
                <a16:creationId xmlns:a16="http://schemas.microsoft.com/office/drawing/2014/main" id="{DD4E79BA-37E2-46FF-9E7C-4D712166A8A4}"/>
              </a:ext>
            </a:extLst>
          </p:cNvPr>
          <p:cNvSpPr>
            <a:spLocks noGrp="1"/>
          </p:cNvSpPr>
          <p:nvPr>
            <p:ph type="sldNum" sz="quarter" idx="12"/>
          </p:nvPr>
        </p:nvSpPr>
        <p:spPr/>
        <p:txBody>
          <a:bodyPr/>
          <a:lstStyle>
            <a:lvl1pPr>
              <a:defRPr sz="3400" b="1">
                <a:solidFill>
                  <a:schemeClr val="tx2"/>
                </a:solidFill>
                <a:latin typeface="Tahoma" panose="020B0604030504040204" pitchFamily="34" charset="0"/>
              </a:defRPr>
            </a:lvl1pPr>
            <a:lvl2pPr marL="742950" indent="-285750">
              <a:defRPr sz="3400" b="1">
                <a:solidFill>
                  <a:schemeClr val="tx2"/>
                </a:solidFill>
                <a:latin typeface="Tahoma" panose="020B0604030504040204" pitchFamily="34" charset="0"/>
              </a:defRPr>
            </a:lvl2pPr>
            <a:lvl3pPr marL="1143000" indent="-228600">
              <a:defRPr sz="3400" b="1">
                <a:solidFill>
                  <a:schemeClr val="tx2"/>
                </a:solidFill>
                <a:latin typeface="Tahoma" panose="020B0604030504040204" pitchFamily="34" charset="0"/>
              </a:defRPr>
            </a:lvl3pPr>
            <a:lvl4pPr marL="1600200" indent="-228600">
              <a:defRPr sz="3400" b="1">
                <a:solidFill>
                  <a:schemeClr val="tx2"/>
                </a:solidFill>
                <a:latin typeface="Tahoma" panose="020B0604030504040204" pitchFamily="34" charset="0"/>
              </a:defRPr>
            </a:lvl4pPr>
            <a:lvl5pPr marL="2057400" indent="-228600">
              <a:defRPr sz="3400" b="1">
                <a:solidFill>
                  <a:schemeClr val="tx2"/>
                </a:solidFill>
                <a:latin typeface="Tahoma" panose="020B0604030504040204" pitchFamily="34" charset="0"/>
              </a:defRPr>
            </a:lvl5pPr>
            <a:lvl6pPr marL="25146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6pPr>
            <a:lvl7pPr marL="29718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7pPr>
            <a:lvl8pPr marL="34290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8pPr>
            <a:lvl9pPr marL="38862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9pPr>
          </a:lstStyle>
          <a:p>
            <a:fld id="{03959EC5-DAD7-4792-9D7A-733128712709}" type="slidenum">
              <a:rPr lang="nl-NL" altLang="nl-NL" sz="1400" b="0">
                <a:solidFill>
                  <a:schemeClr val="tx1"/>
                </a:solidFill>
                <a:latin typeface="Times New Roman" panose="02020603050405020304" pitchFamily="18" charset="0"/>
              </a:rPr>
              <a:pPr/>
              <a:t>15</a:t>
            </a:fld>
            <a:endParaRPr lang="nl-NL" altLang="nl-NL" sz="1400" b="0">
              <a:solidFill>
                <a:schemeClr val="tx1"/>
              </a:solidFill>
              <a:latin typeface="Times New Roman" panose="02020603050405020304" pitchFamily="18" charset="0"/>
            </a:endParaRPr>
          </a:p>
        </p:txBody>
      </p:sp>
      <p:pic>
        <p:nvPicPr>
          <p:cNvPr id="453634" name="Picture 2">
            <a:extLst>
              <a:ext uri="{FF2B5EF4-FFF2-40B4-BE49-F238E27FC236}">
                <a16:creationId xmlns:a16="http://schemas.microsoft.com/office/drawing/2014/main" id="{FC5716CB-6791-471F-882F-16253C80BE9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4006850"/>
            <a:ext cx="8931275" cy="1784350"/>
          </a:xfrm>
          <a:noFill/>
        </p:spPr>
      </p:pic>
      <p:sp>
        <p:nvSpPr>
          <p:cNvPr id="453635" name="Rectangle 3">
            <a:extLst>
              <a:ext uri="{FF2B5EF4-FFF2-40B4-BE49-F238E27FC236}">
                <a16:creationId xmlns:a16="http://schemas.microsoft.com/office/drawing/2014/main" id="{0C704C19-D03A-45D3-92F8-2934F67FB474}"/>
              </a:ext>
            </a:extLst>
          </p:cNvPr>
          <p:cNvSpPr>
            <a:spLocks noGrp="1" noChangeArrowheads="1"/>
          </p:cNvSpPr>
          <p:nvPr>
            <p:ph type="title"/>
          </p:nvPr>
        </p:nvSpPr>
        <p:spPr>
          <a:xfrm>
            <a:off x="241300" y="14511"/>
            <a:ext cx="7067550" cy="1038225"/>
          </a:xfrm>
        </p:spPr>
        <p:txBody>
          <a:bodyPr/>
          <a:lstStyle/>
          <a:p>
            <a:pPr algn="l">
              <a:defRPr/>
            </a:pPr>
            <a:r>
              <a:rPr lang="nl-NL" altLang="nl-NL" sz="3600" b="1" dirty="0">
                <a:solidFill>
                  <a:schemeClr val="tx1"/>
                </a:solidFill>
                <a:effectLst>
                  <a:outerShdw blurRad="38100" dist="38100" dir="2700000" algn="tl">
                    <a:srgbClr val="C0C0C0"/>
                  </a:outerShdw>
                </a:effectLst>
                <a:latin typeface="Century Gothic" panose="020B0502020202020204" pitchFamily="34" charset="0"/>
              </a:rPr>
              <a:t>Processen: p-o-t-p-c</a:t>
            </a:r>
          </a:p>
        </p:txBody>
      </p:sp>
      <p:pic>
        <p:nvPicPr>
          <p:cNvPr id="18437" name="Picture 4">
            <a:extLst>
              <a:ext uri="{FF2B5EF4-FFF2-40B4-BE49-F238E27FC236}">
                <a16:creationId xmlns:a16="http://schemas.microsoft.com/office/drawing/2014/main" id="{F9C8703E-3D08-4DE1-8D16-D09D5FC5B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304925"/>
            <a:ext cx="8424863"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3637" name="AutoShape 5">
            <a:extLst>
              <a:ext uri="{FF2B5EF4-FFF2-40B4-BE49-F238E27FC236}">
                <a16:creationId xmlns:a16="http://schemas.microsoft.com/office/drawing/2014/main" id="{F1B159E5-1E81-42EF-A6F2-0D287FADC80F}"/>
              </a:ext>
            </a:extLst>
          </p:cNvPr>
          <p:cNvSpPr>
            <a:spLocks noChangeArrowheads="1"/>
          </p:cNvSpPr>
          <p:nvPr/>
        </p:nvSpPr>
        <p:spPr bwMode="auto">
          <a:xfrm>
            <a:off x="395288" y="5805487"/>
            <a:ext cx="2447925" cy="504000"/>
          </a:xfrm>
          <a:prstGeom prst="homePlate">
            <a:avLst>
              <a:gd name="adj" fmla="val 13157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FontTx/>
              <a:buNone/>
            </a:pPr>
            <a:r>
              <a:rPr lang="nl-NL" altLang="nl-NL" sz="2000" b="1" dirty="0">
                <a:effectLst>
                  <a:outerShdw blurRad="38100" dist="38100" dir="2700000" algn="tl">
                    <a:srgbClr val="000000">
                      <a:alpha val="43137"/>
                    </a:srgbClr>
                  </a:outerShdw>
                </a:effectLst>
                <a:latin typeface="Arial" panose="020B0604020202020204" pitchFamily="34" charset="0"/>
              </a:rPr>
              <a:t>Preventief</a:t>
            </a:r>
          </a:p>
        </p:txBody>
      </p:sp>
      <p:sp>
        <p:nvSpPr>
          <p:cNvPr id="453638" name="AutoShape 6">
            <a:extLst>
              <a:ext uri="{FF2B5EF4-FFF2-40B4-BE49-F238E27FC236}">
                <a16:creationId xmlns:a16="http://schemas.microsoft.com/office/drawing/2014/main" id="{F2CE5211-3BD3-4F66-B507-820CD6EF16FE}"/>
              </a:ext>
            </a:extLst>
          </p:cNvPr>
          <p:cNvSpPr>
            <a:spLocks noChangeArrowheads="1"/>
          </p:cNvSpPr>
          <p:nvPr/>
        </p:nvSpPr>
        <p:spPr bwMode="auto">
          <a:xfrm flipH="1">
            <a:off x="5627688" y="5805487"/>
            <a:ext cx="2616200" cy="504000"/>
          </a:xfrm>
          <a:prstGeom prst="homePlate">
            <a:avLst>
              <a:gd name="adj" fmla="val 140614"/>
            </a:avLst>
          </a:prstGeom>
          <a:solidFill>
            <a:srgbClr val="C000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FontTx/>
              <a:buNone/>
            </a:pPr>
            <a:r>
              <a:rPr lang="nl-NL" altLang="nl-NL" sz="2000" b="1" dirty="0">
                <a:solidFill>
                  <a:schemeClr val="bg1"/>
                </a:solidFill>
                <a:effectLst>
                  <a:outerShdw blurRad="38100" dist="38100" dir="2700000" algn="tl">
                    <a:srgbClr val="000000">
                      <a:alpha val="43137"/>
                    </a:srgbClr>
                  </a:outerShdw>
                </a:effectLst>
                <a:latin typeface="Arial" panose="020B0604020202020204" pitchFamily="34" charset="0"/>
              </a:rPr>
              <a:t>Repressief</a:t>
            </a:r>
          </a:p>
        </p:txBody>
      </p:sp>
      <p:sp>
        <p:nvSpPr>
          <p:cNvPr id="453639" name="Oval 7">
            <a:extLst>
              <a:ext uri="{FF2B5EF4-FFF2-40B4-BE49-F238E27FC236}">
                <a16:creationId xmlns:a16="http://schemas.microsoft.com/office/drawing/2014/main" id="{D722FE47-9FEB-45E9-8522-2E64B671DD4F}"/>
              </a:ext>
            </a:extLst>
          </p:cNvPr>
          <p:cNvSpPr>
            <a:spLocks noChangeArrowheads="1"/>
          </p:cNvSpPr>
          <p:nvPr/>
        </p:nvSpPr>
        <p:spPr bwMode="auto">
          <a:xfrm>
            <a:off x="2555875" y="3716338"/>
            <a:ext cx="3022600" cy="295275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FontTx/>
              <a:buNone/>
            </a:pPr>
            <a:r>
              <a:rPr lang="nl-NL" altLang="nl-NL" sz="2400" b="1">
                <a:solidFill>
                  <a:srgbClr val="FF0000"/>
                </a:solidFill>
                <a:effectLst>
                  <a:outerShdw blurRad="38100" dist="38100" dir="2700000" algn="tl">
                    <a:srgbClr val="000000">
                      <a:alpha val="43137"/>
                    </a:srgbClr>
                  </a:outerShdw>
                </a:effectLst>
                <a:latin typeface="Times" panose="02020603050405020304" pitchFamily="18" charset="0"/>
              </a:rPr>
              <a:t>Quality-based</a:t>
            </a:r>
          </a:p>
        </p:txBody>
      </p:sp>
      <p:sp>
        <p:nvSpPr>
          <p:cNvPr id="453640" name="Oval 8">
            <a:extLst>
              <a:ext uri="{FF2B5EF4-FFF2-40B4-BE49-F238E27FC236}">
                <a16:creationId xmlns:a16="http://schemas.microsoft.com/office/drawing/2014/main" id="{EE8CD32A-034B-4FB1-8502-96E5EF3E0B4E}"/>
              </a:ext>
            </a:extLst>
          </p:cNvPr>
          <p:cNvSpPr>
            <a:spLocks noChangeArrowheads="1"/>
          </p:cNvSpPr>
          <p:nvPr/>
        </p:nvSpPr>
        <p:spPr bwMode="auto">
          <a:xfrm>
            <a:off x="5148263" y="3716338"/>
            <a:ext cx="3022600" cy="295275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FontTx/>
              <a:buNone/>
            </a:pPr>
            <a:r>
              <a:rPr lang="nl-NL" altLang="nl-NL" sz="2400" b="1">
                <a:solidFill>
                  <a:srgbClr val="FF0000"/>
                </a:solidFill>
                <a:effectLst>
                  <a:outerShdw blurRad="38100" dist="38100" dir="2700000" algn="tl">
                    <a:srgbClr val="000000">
                      <a:alpha val="43137"/>
                    </a:srgbClr>
                  </a:outerShdw>
                </a:effectLst>
                <a:latin typeface="Times" panose="02020603050405020304" pitchFamily="18" charset="0"/>
              </a:rPr>
              <a:t>Time-based</a:t>
            </a:r>
          </a:p>
        </p:txBody>
      </p:sp>
      <p:sp>
        <p:nvSpPr>
          <p:cNvPr id="453641" name="Oval 9">
            <a:extLst>
              <a:ext uri="{FF2B5EF4-FFF2-40B4-BE49-F238E27FC236}">
                <a16:creationId xmlns:a16="http://schemas.microsoft.com/office/drawing/2014/main" id="{3D7A3794-96C2-412C-B96C-0611DC54CC9E}"/>
              </a:ext>
            </a:extLst>
          </p:cNvPr>
          <p:cNvSpPr>
            <a:spLocks noChangeArrowheads="1"/>
          </p:cNvSpPr>
          <p:nvPr/>
        </p:nvSpPr>
        <p:spPr bwMode="auto">
          <a:xfrm>
            <a:off x="34925" y="3716338"/>
            <a:ext cx="3022600" cy="295275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0000"/>
              </a:lnSpc>
              <a:spcBef>
                <a:spcPct val="0"/>
              </a:spcBef>
              <a:buFontTx/>
              <a:buNone/>
            </a:pPr>
            <a:r>
              <a:rPr lang="nl-NL" altLang="nl-NL" sz="2400" b="1" dirty="0">
                <a:solidFill>
                  <a:srgbClr val="FF0000"/>
                </a:solidFill>
                <a:effectLst>
                  <a:outerShdw blurRad="38100" dist="38100" dir="2700000" algn="tl">
                    <a:srgbClr val="000000">
                      <a:alpha val="43137"/>
                    </a:srgbClr>
                  </a:outerShdw>
                </a:effectLst>
                <a:latin typeface="Times" panose="02020603050405020304" pitchFamily="18" charset="0"/>
              </a:rPr>
              <a:t>Risk-</a:t>
            </a:r>
            <a:r>
              <a:rPr lang="nl-NL" altLang="nl-NL" sz="2400" b="1" dirty="0" err="1">
                <a:solidFill>
                  <a:srgbClr val="FF0000"/>
                </a:solidFill>
                <a:effectLst>
                  <a:outerShdw blurRad="38100" dist="38100" dir="2700000" algn="tl">
                    <a:srgbClr val="000000">
                      <a:alpha val="43137"/>
                    </a:srgbClr>
                  </a:outerShdw>
                </a:effectLst>
                <a:latin typeface="Times" panose="02020603050405020304" pitchFamily="18" charset="0"/>
              </a:rPr>
              <a:t>based</a:t>
            </a:r>
            <a:endParaRPr lang="nl-NL" altLang="nl-NL" sz="2400" b="1" dirty="0">
              <a:solidFill>
                <a:srgbClr val="FF0000"/>
              </a:solidFill>
              <a:effectLst>
                <a:outerShdw blurRad="38100" dist="38100" dir="2700000" algn="tl">
                  <a:srgbClr val="000000">
                    <a:alpha val="43137"/>
                  </a:srgbClr>
                </a:outerShdw>
              </a:effectLst>
              <a:latin typeface="Times" panose="02020603050405020304" pitchFamily="18" charset="0"/>
            </a:endParaRPr>
          </a:p>
        </p:txBody>
      </p:sp>
      <p:sp>
        <p:nvSpPr>
          <p:cNvPr id="2" name="Zeshoek 1">
            <a:extLst>
              <a:ext uri="{FF2B5EF4-FFF2-40B4-BE49-F238E27FC236}">
                <a16:creationId xmlns:a16="http://schemas.microsoft.com/office/drawing/2014/main" id="{BA1EA180-E6B3-4C55-B128-C2E0453BDC61}"/>
              </a:ext>
            </a:extLst>
          </p:cNvPr>
          <p:cNvSpPr/>
          <p:nvPr/>
        </p:nvSpPr>
        <p:spPr>
          <a:xfrm>
            <a:off x="2892426" y="5805487"/>
            <a:ext cx="2662236" cy="504000"/>
          </a:xfrm>
          <a:prstGeom prst="hexagon">
            <a:avLst/>
          </a:prstGeom>
          <a:solidFill>
            <a:schemeClr val="accent6">
              <a:lumMod val="40000"/>
              <a:lumOff val="60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Curatief</a:t>
            </a:r>
          </a:p>
        </p:txBody>
      </p:sp>
      <p:pic>
        <p:nvPicPr>
          <p:cNvPr id="13" name="Afbeelding 12">
            <a:extLst>
              <a:ext uri="{FF2B5EF4-FFF2-40B4-BE49-F238E27FC236}">
                <a16:creationId xmlns:a16="http://schemas.microsoft.com/office/drawing/2014/main" id="{85D0E6D8-226D-450D-B92E-48F32B115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13547196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3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53641"/>
                                        </p:tgtEl>
                                        <p:attrNameLst>
                                          <p:attrName>style.visibility</p:attrName>
                                        </p:attrNameLst>
                                      </p:cBhvr>
                                      <p:to>
                                        <p:strVal val="visible"/>
                                      </p:to>
                                    </p:set>
                                    <p:anim calcmode="lin" valueType="num">
                                      <p:cBhvr>
                                        <p:cTn id="17" dur="2000" fill="hold"/>
                                        <p:tgtEl>
                                          <p:spTgt spid="453641"/>
                                        </p:tgtEl>
                                        <p:attrNameLst>
                                          <p:attrName>ppt_w</p:attrName>
                                        </p:attrNameLst>
                                      </p:cBhvr>
                                      <p:tavLst>
                                        <p:tav tm="0">
                                          <p:val>
                                            <p:strVal val="#ppt_w*0.70"/>
                                          </p:val>
                                        </p:tav>
                                        <p:tav tm="100000">
                                          <p:val>
                                            <p:strVal val="#ppt_w"/>
                                          </p:val>
                                        </p:tav>
                                      </p:tavLst>
                                    </p:anim>
                                    <p:anim calcmode="lin" valueType="num">
                                      <p:cBhvr>
                                        <p:cTn id="18" dur="2000" fill="hold"/>
                                        <p:tgtEl>
                                          <p:spTgt spid="453641"/>
                                        </p:tgtEl>
                                        <p:attrNameLst>
                                          <p:attrName>ppt_h</p:attrName>
                                        </p:attrNameLst>
                                      </p:cBhvr>
                                      <p:tavLst>
                                        <p:tav tm="0">
                                          <p:val>
                                            <p:strVal val="#ppt_h"/>
                                          </p:val>
                                        </p:tav>
                                        <p:tav tm="100000">
                                          <p:val>
                                            <p:strVal val="#ppt_h"/>
                                          </p:val>
                                        </p:tav>
                                      </p:tavLst>
                                    </p:anim>
                                    <p:animEffect transition="in" filter="fade">
                                      <p:cBhvr>
                                        <p:cTn id="19" dur="2000"/>
                                        <p:tgtEl>
                                          <p:spTgt spid="45364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53639"/>
                                        </p:tgtEl>
                                        <p:attrNameLst>
                                          <p:attrName>style.visibility</p:attrName>
                                        </p:attrNameLst>
                                      </p:cBhvr>
                                      <p:to>
                                        <p:strVal val="visible"/>
                                      </p:to>
                                    </p:set>
                                    <p:anim calcmode="lin" valueType="num">
                                      <p:cBhvr>
                                        <p:cTn id="22" dur="2000" fill="hold"/>
                                        <p:tgtEl>
                                          <p:spTgt spid="453639"/>
                                        </p:tgtEl>
                                        <p:attrNameLst>
                                          <p:attrName>ppt_w</p:attrName>
                                        </p:attrNameLst>
                                      </p:cBhvr>
                                      <p:tavLst>
                                        <p:tav tm="0">
                                          <p:val>
                                            <p:strVal val="#ppt_w*0.70"/>
                                          </p:val>
                                        </p:tav>
                                        <p:tav tm="100000">
                                          <p:val>
                                            <p:strVal val="#ppt_w"/>
                                          </p:val>
                                        </p:tav>
                                      </p:tavLst>
                                    </p:anim>
                                    <p:anim calcmode="lin" valueType="num">
                                      <p:cBhvr>
                                        <p:cTn id="23" dur="2000" fill="hold"/>
                                        <p:tgtEl>
                                          <p:spTgt spid="453639"/>
                                        </p:tgtEl>
                                        <p:attrNameLst>
                                          <p:attrName>ppt_h</p:attrName>
                                        </p:attrNameLst>
                                      </p:cBhvr>
                                      <p:tavLst>
                                        <p:tav tm="0">
                                          <p:val>
                                            <p:strVal val="#ppt_h"/>
                                          </p:val>
                                        </p:tav>
                                        <p:tav tm="100000">
                                          <p:val>
                                            <p:strVal val="#ppt_h"/>
                                          </p:val>
                                        </p:tav>
                                      </p:tavLst>
                                    </p:anim>
                                    <p:animEffect transition="in" filter="fade">
                                      <p:cBhvr>
                                        <p:cTn id="24" dur="2000"/>
                                        <p:tgtEl>
                                          <p:spTgt spid="45363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53640"/>
                                        </p:tgtEl>
                                        <p:attrNameLst>
                                          <p:attrName>style.visibility</p:attrName>
                                        </p:attrNameLst>
                                      </p:cBhvr>
                                      <p:to>
                                        <p:strVal val="visible"/>
                                      </p:to>
                                    </p:set>
                                    <p:anim calcmode="lin" valueType="num">
                                      <p:cBhvr>
                                        <p:cTn id="27" dur="2000" fill="hold"/>
                                        <p:tgtEl>
                                          <p:spTgt spid="453640"/>
                                        </p:tgtEl>
                                        <p:attrNameLst>
                                          <p:attrName>ppt_w</p:attrName>
                                        </p:attrNameLst>
                                      </p:cBhvr>
                                      <p:tavLst>
                                        <p:tav tm="0">
                                          <p:val>
                                            <p:strVal val="#ppt_w*0.70"/>
                                          </p:val>
                                        </p:tav>
                                        <p:tav tm="100000">
                                          <p:val>
                                            <p:strVal val="#ppt_w"/>
                                          </p:val>
                                        </p:tav>
                                      </p:tavLst>
                                    </p:anim>
                                    <p:anim calcmode="lin" valueType="num">
                                      <p:cBhvr>
                                        <p:cTn id="28" dur="2000" fill="hold"/>
                                        <p:tgtEl>
                                          <p:spTgt spid="453640"/>
                                        </p:tgtEl>
                                        <p:attrNameLst>
                                          <p:attrName>ppt_h</p:attrName>
                                        </p:attrNameLst>
                                      </p:cBhvr>
                                      <p:tavLst>
                                        <p:tav tm="0">
                                          <p:val>
                                            <p:strVal val="#ppt_h"/>
                                          </p:val>
                                        </p:tav>
                                        <p:tav tm="100000">
                                          <p:val>
                                            <p:strVal val="#ppt_h"/>
                                          </p:val>
                                        </p:tav>
                                      </p:tavLst>
                                    </p:anim>
                                    <p:animEffect transition="in" filter="fade">
                                      <p:cBhvr>
                                        <p:cTn id="29" dur="2000"/>
                                        <p:tgtEl>
                                          <p:spTgt spid="453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7" grpId="0" animBg="1"/>
      <p:bldP spid="453638" grpId="0" animBg="1"/>
      <p:bldP spid="453639" grpId="0" animBg="1"/>
      <p:bldP spid="453640" grpId="0" animBg="1"/>
      <p:bldP spid="45364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5482C867-F6A7-44AE-A49A-29F579C16509}"/>
              </a:ext>
            </a:extLst>
          </p:cNvPr>
          <p:cNvSpPr>
            <a:spLocks noGrp="1"/>
          </p:cNvSpPr>
          <p:nvPr>
            <p:ph type="sldNum" sz="quarter" idx="12"/>
          </p:nvPr>
        </p:nvSpPr>
        <p:spPr/>
        <p:txBody>
          <a:bodyPr/>
          <a:lstStyle>
            <a:lvl1pPr>
              <a:defRPr sz="3400" b="1">
                <a:solidFill>
                  <a:schemeClr val="tx2"/>
                </a:solidFill>
                <a:latin typeface="Tahoma" panose="020B0604030504040204" pitchFamily="34" charset="0"/>
              </a:defRPr>
            </a:lvl1pPr>
            <a:lvl2pPr marL="742950" indent="-285750">
              <a:defRPr sz="3400" b="1">
                <a:solidFill>
                  <a:schemeClr val="tx2"/>
                </a:solidFill>
                <a:latin typeface="Tahoma" panose="020B0604030504040204" pitchFamily="34" charset="0"/>
              </a:defRPr>
            </a:lvl2pPr>
            <a:lvl3pPr marL="1143000" indent="-228600">
              <a:defRPr sz="3400" b="1">
                <a:solidFill>
                  <a:schemeClr val="tx2"/>
                </a:solidFill>
                <a:latin typeface="Tahoma" panose="020B0604030504040204" pitchFamily="34" charset="0"/>
              </a:defRPr>
            </a:lvl3pPr>
            <a:lvl4pPr marL="1600200" indent="-228600">
              <a:defRPr sz="3400" b="1">
                <a:solidFill>
                  <a:schemeClr val="tx2"/>
                </a:solidFill>
                <a:latin typeface="Tahoma" panose="020B0604030504040204" pitchFamily="34" charset="0"/>
              </a:defRPr>
            </a:lvl4pPr>
            <a:lvl5pPr marL="2057400" indent="-228600">
              <a:defRPr sz="3400" b="1">
                <a:solidFill>
                  <a:schemeClr val="tx2"/>
                </a:solidFill>
                <a:latin typeface="Tahoma" panose="020B0604030504040204" pitchFamily="34" charset="0"/>
              </a:defRPr>
            </a:lvl5pPr>
            <a:lvl6pPr marL="25146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6pPr>
            <a:lvl7pPr marL="29718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7pPr>
            <a:lvl8pPr marL="34290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8pPr>
            <a:lvl9pPr marL="3886200" indent="-228600" eaLnBrk="0" fontAlgn="base" hangingPunct="0">
              <a:lnSpc>
                <a:spcPct val="120000"/>
              </a:lnSpc>
              <a:spcBef>
                <a:spcPct val="0"/>
              </a:spcBef>
              <a:spcAft>
                <a:spcPct val="0"/>
              </a:spcAft>
              <a:defRPr sz="3400" b="1">
                <a:solidFill>
                  <a:schemeClr val="tx2"/>
                </a:solidFill>
                <a:latin typeface="Tahoma" panose="020B0604030504040204" pitchFamily="34" charset="0"/>
              </a:defRPr>
            </a:lvl9pPr>
          </a:lstStyle>
          <a:p>
            <a:fld id="{DB20B824-0532-4AC7-B9C8-1719095F2C60}" type="slidenum">
              <a:rPr lang="nl-NL" altLang="nl-NL" sz="1400" b="0">
                <a:solidFill>
                  <a:schemeClr val="tx1"/>
                </a:solidFill>
                <a:latin typeface="Times New Roman" panose="02020603050405020304" pitchFamily="18" charset="0"/>
              </a:rPr>
              <a:pPr/>
              <a:t>16</a:t>
            </a:fld>
            <a:endParaRPr lang="nl-NL" altLang="nl-NL" sz="1400" b="0">
              <a:solidFill>
                <a:schemeClr val="tx1"/>
              </a:solidFill>
              <a:latin typeface="Times New Roman" panose="02020603050405020304" pitchFamily="18" charset="0"/>
            </a:endParaRPr>
          </a:p>
        </p:txBody>
      </p:sp>
      <p:sp>
        <p:nvSpPr>
          <p:cNvPr id="448523" name="Rectangle 11">
            <a:extLst>
              <a:ext uri="{FF2B5EF4-FFF2-40B4-BE49-F238E27FC236}">
                <a16:creationId xmlns:a16="http://schemas.microsoft.com/office/drawing/2014/main" id="{6976C113-8BF7-4722-93E9-B7016E4BA3AD}"/>
              </a:ext>
            </a:extLst>
          </p:cNvPr>
          <p:cNvSpPr>
            <a:spLocks noGrp="1" noChangeArrowheads="1"/>
          </p:cNvSpPr>
          <p:nvPr>
            <p:ph type="title"/>
          </p:nvPr>
        </p:nvSpPr>
        <p:spPr>
          <a:xfrm>
            <a:off x="395288" y="-18256"/>
            <a:ext cx="7924800" cy="1143000"/>
          </a:xfrm>
        </p:spPr>
        <p:txBody>
          <a:bodyPr/>
          <a:lstStyle/>
          <a:p>
            <a:pPr algn="l">
              <a:tabLst>
                <a:tab pos="7620000" algn="r"/>
              </a:tabLst>
              <a:defRPr/>
            </a:pPr>
            <a:r>
              <a:rPr lang="nl-NL" altLang="nl-NL" sz="3600" b="1" dirty="0">
                <a:effectLst>
                  <a:outerShdw blurRad="38100" dist="38100" dir="2700000" algn="tl">
                    <a:srgbClr val="C0C0C0"/>
                  </a:outerShdw>
                </a:effectLst>
                <a:latin typeface="Century Gothic" panose="020B0502020202020204" pitchFamily="34" charset="0"/>
              </a:rPr>
              <a:t>Functie en CTFS CM</a:t>
            </a:r>
          </a:p>
        </p:txBody>
      </p:sp>
      <p:pic>
        <p:nvPicPr>
          <p:cNvPr id="26628" name="Picture 14">
            <a:extLst>
              <a:ext uri="{FF2B5EF4-FFF2-40B4-BE49-F238E27FC236}">
                <a16:creationId xmlns:a16="http://schemas.microsoft.com/office/drawing/2014/main" id="{D3D60BBA-F99F-4709-8F69-8A616FB2C7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169988"/>
            <a:ext cx="6840537" cy="536416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a:extLst>
              <a:ext uri="{FF2B5EF4-FFF2-40B4-BE49-F238E27FC236}">
                <a16:creationId xmlns:a16="http://schemas.microsoft.com/office/drawing/2014/main" id="{7B757631-ADBA-435B-8C8F-92C8E7EF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3597942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475656" y="476672"/>
            <a:ext cx="5976664" cy="5591570"/>
          </a:xfrm>
          <a:prstGeom prst="rect">
            <a:avLst/>
          </a:prstGeom>
        </p:spPr>
      </p:pic>
      <p:sp>
        <p:nvSpPr>
          <p:cNvPr id="2" name="Tekstvak 1"/>
          <p:cNvSpPr txBox="1"/>
          <p:nvPr/>
        </p:nvSpPr>
        <p:spPr>
          <a:xfrm>
            <a:off x="1187624" y="2329716"/>
            <a:ext cx="2232248" cy="523220"/>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Describe</a:t>
            </a:r>
          </a:p>
        </p:txBody>
      </p:sp>
      <p:sp>
        <p:nvSpPr>
          <p:cNvPr id="4" name="Tekstvak 3"/>
          <p:cNvSpPr txBox="1"/>
          <p:nvPr/>
        </p:nvSpPr>
        <p:spPr>
          <a:xfrm>
            <a:off x="1115616" y="3121804"/>
            <a:ext cx="2088232" cy="523220"/>
          </a:xfrm>
          <a:prstGeom prst="rect">
            <a:avLst/>
          </a:prstGeom>
          <a:noFill/>
        </p:spPr>
        <p:txBody>
          <a:bodyPr wrap="square" rtlCol="0">
            <a:spAutoFit/>
          </a:bodyPr>
          <a:lstStyle/>
          <a:p>
            <a:pPr algn="ctr"/>
            <a:r>
              <a:rPr lang="en-US" sz="2800" b="1" dirty="0">
                <a:solidFill>
                  <a:schemeClr val="accent1"/>
                </a:solidFill>
                <a:effectLst>
                  <a:outerShdw blurRad="38100" dist="38100" dir="2700000" algn="tl">
                    <a:srgbClr val="000000">
                      <a:alpha val="43137"/>
                    </a:srgbClr>
                  </a:outerShdw>
                </a:effectLst>
                <a:latin typeface="Comic Sans MS" panose="030F0702030302020204" pitchFamily="66" charset="0"/>
              </a:rPr>
              <a:t>Discuss</a:t>
            </a:r>
          </a:p>
        </p:txBody>
      </p:sp>
      <p:sp>
        <p:nvSpPr>
          <p:cNvPr id="5" name="Tekstvak 4"/>
          <p:cNvSpPr txBox="1"/>
          <p:nvPr/>
        </p:nvSpPr>
        <p:spPr>
          <a:xfrm>
            <a:off x="899592" y="2689756"/>
            <a:ext cx="2088232" cy="523220"/>
          </a:xfrm>
          <a:prstGeom prst="rect">
            <a:avLst/>
          </a:prstGeom>
          <a:noFill/>
        </p:spPr>
        <p:txBody>
          <a:bodyPr wrap="square" rtlCol="0">
            <a:spAutoFit/>
          </a:bodyPr>
          <a:lstStyle/>
          <a:p>
            <a:pPr algn="ctr"/>
            <a:r>
              <a:rPr lang="en-US" sz="28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Design</a:t>
            </a:r>
          </a:p>
        </p:txBody>
      </p:sp>
      <p:sp>
        <p:nvSpPr>
          <p:cNvPr id="6" name="Tekstvak 5"/>
          <p:cNvSpPr txBox="1"/>
          <p:nvPr/>
        </p:nvSpPr>
        <p:spPr>
          <a:xfrm>
            <a:off x="1547664" y="1628800"/>
            <a:ext cx="2304256" cy="523220"/>
          </a:xfrm>
          <a:prstGeom prst="rect">
            <a:avLst/>
          </a:prstGeom>
          <a:noFill/>
        </p:spPr>
        <p:txBody>
          <a:bodyPr wrap="square" rtlCol="0">
            <a:spAutoFit/>
          </a:bodyPr>
          <a:lstStyle/>
          <a:p>
            <a:pPr algn="ctr"/>
            <a:r>
              <a:rPr lang="en-US" sz="2800" b="1" dirty="0">
                <a:solidFill>
                  <a:schemeClr val="accent6"/>
                </a:solidFill>
                <a:effectLst>
                  <a:outerShdw blurRad="38100" dist="38100" dir="2700000" algn="tl">
                    <a:srgbClr val="000000">
                      <a:alpha val="43137"/>
                    </a:srgbClr>
                  </a:outerShdw>
                </a:effectLst>
                <a:latin typeface="Comic Sans MS" panose="030F0702030302020204" pitchFamily="66" charset="0"/>
              </a:rPr>
              <a:t>Challenge</a:t>
            </a:r>
          </a:p>
        </p:txBody>
      </p:sp>
      <p:sp>
        <p:nvSpPr>
          <p:cNvPr id="8" name="Tekstvak 7"/>
          <p:cNvSpPr txBox="1"/>
          <p:nvPr/>
        </p:nvSpPr>
        <p:spPr>
          <a:xfrm>
            <a:off x="1331640" y="3501008"/>
            <a:ext cx="2088232" cy="523220"/>
          </a:xfrm>
          <a:prstGeom prst="rect">
            <a:avLst/>
          </a:prstGeom>
          <a:noFill/>
        </p:spPr>
        <p:txBody>
          <a:bodyPr wrap="square" rtlCol="0">
            <a:spAutoFit/>
          </a:bodyPr>
          <a:lstStyle/>
          <a:p>
            <a:pPr algn="ctr"/>
            <a:r>
              <a:rPr lang="en-US" sz="28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Improve</a:t>
            </a:r>
          </a:p>
        </p:txBody>
      </p:sp>
      <p:sp>
        <p:nvSpPr>
          <p:cNvPr id="9" name="Tekstvak 8"/>
          <p:cNvSpPr txBox="1"/>
          <p:nvPr/>
        </p:nvSpPr>
        <p:spPr>
          <a:xfrm>
            <a:off x="1741533" y="4201056"/>
            <a:ext cx="1656184" cy="523220"/>
          </a:xfrm>
          <a:prstGeom prst="rect">
            <a:avLst/>
          </a:prstGeom>
          <a:noFill/>
        </p:spPr>
        <p:txBody>
          <a:bodyPr wrap="square" rtlCol="0">
            <a:spAutoFit/>
          </a:bodyPr>
          <a:lstStyle/>
          <a:p>
            <a:pPr algn="ctr"/>
            <a:r>
              <a:rPr lang="en-US" sz="2800" b="1" dirty="0">
                <a:solidFill>
                  <a:srgbClr val="7030A0"/>
                </a:solidFill>
                <a:effectLst>
                  <a:outerShdw blurRad="38100" dist="38100" dir="2700000" algn="tl">
                    <a:srgbClr val="000000">
                      <a:alpha val="43137"/>
                    </a:srgbClr>
                  </a:outerShdw>
                </a:effectLst>
                <a:latin typeface="Comic Sans MS" panose="030F0702030302020204" pitchFamily="66" charset="0"/>
              </a:rPr>
              <a:t>Invent</a:t>
            </a:r>
          </a:p>
        </p:txBody>
      </p:sp>
      <p:sp>
        <p:nvSpPr>
          <p:cNvPr id="10" name="Tekstvak 9"/>
          <p:cNvSpPr txBox="1"/>
          <p:nvPr/>
        </p:nvSpPr>
        <p:spPr>
          <a:xfrm>
            <a:off x="1403648" y="3861048"/>
            <a:ext cx="2376264" cy="523220"/>
          </a:xfrm>
          <a:prstGeom prst="rect">
            <a:avLst/>
          </a:prstGeom>
          <a:noFill/>
        </p:spPr>
        <p:txBody>
          <a:bodyPr wrap="square" rtlCol="0">
            <a:spAutoFit/>
          </a:bodyPr>
          <a:lstStyle/>
          <a:p>
            <a:pPr algn="ctr"/>
            <a:r>
              <a:rPr lang="en-US" sz="2800" b="1" dirty="0">
                <a:solidFill>
                  <a:schemeClr val="accent2"/>
                </a:solidFill>
                <a:effectLst>
                  <a:outerShdw blurRad="38100" dist="38100" dir="2700000" algn="tl">
                    <a:srgbClr val="000000">
                      <a:alpha val="43137"/>
                    </a:srgbClr>
                  </a:outerShdw>
                </a:effectLst>
                <a:latin typeface="Comic Sans MS" panose="030F0702030302020204" pitchFamily="66" charset="0"/>
              </a:rPr>
              <a:t>Innovate</a:t>
            </a:r>
          </a:p>
        </p:txBody>
      </p:sp>
      <p:sp>
        <p:nvSpPr>
          <p:cNvPr id="11" name="Tekstvak 10"/>
          <p:cNvSpPr txBox="1"/>
          <p:nvPr/>
        </p:nvSpPr>
        <p:spPr>
          <a:xfrm>
            <a:off x="1619672" y="4561964"/>
            <a:ext cx="2088232" cy="523220"/>
          </a:xfrm>
          <a:prstGeom prst="rect">
            <a:avLst/>
          </a:prstGeom>
          <a:noFill/>
        </p:spPr>
        <p:txBody>
          <a:bodyPr wrap="square" rtlCol="0">
            <a:spAutoFit/>
          </a:bodyPr>
          <a:lstStyle/>
          <a:p>
            <a:pPr algn="ctr"/>
            <a:r>
              <a:rPr lang="en-US" sz="2800" b="1" dirty="0">
                <a:solidFill>
                  <a:srgbClr val="00B050"/>
                </a:solidFill>
                <a:effectLst>
                  <a:outerShdw blurRad="38100" dist="38100" dir="2700000" algn="tl">
                    <a:srgbClr val="000000">
                      <a:alpha val="43137"/>
                    </a:srgbClr>
                  </a:outerShdw>
                </a:effectLst>
                <a:latin typeface="Comic Sans MS" panose="030F0702030302020204" pitchFamily="66" charset="0"/>
              </a:rPr>
              <a:t>Pivot</a:t>
            </a:r>
          </a:p>
        </p:txBody>
      </p:sp>
      <p:sp>
        <p:nvSpPr>
          <p:cNvPr id="12" name="Tekstvak 11"/>
          <p:cNvSpPr txBox="1"/>
          <p:nvPr/>
        </p:nvSpPr>
        <p:spPr>
          <a:xfrm>
            <a:off x="1259632" y="1988840"/>
            <a:ext cx="2088232" cy="523220"/>
          </a:xfrm>
          <a:prstGeom prst="rect">
            <a:avLst/>
          </a:prstGeom>
          <a:noFill/>
        </p:spPr>
        <p:txBody>
          <a:bodyPr wrap="square" rtlCol="0">
            <a:spAutoFit/>
          </a:bodyPr>
          <a:lstStyle/>
          <a:p>
            <a:pPr algn="ctr"/>
            <a:r>
              <a:rPr lang="en-US" sz="2800" b="1" dirty="0">
                <a:solidFill>
                  <a:srgbClr val="00B0F0"/>
                </a:solidFill>
                <a:effectLst>
                  <a:outerShdw blurRad="38100" dist="38100" dir="2700000" algn="tl">
                    <a:srgbClr val="000000">
                      <a:alpha val="43137"/>
                    </a:srgbClr>
                  </a:outerShdw>
                </a:effectLst>
                <a:latin typeface="Comic Sans MS" panose="030F0702030302020204" pitchFamily="66" charset="0"/>
              </a:rPr>
              <a:t>Choose</a:t>
            </a:r>
          </a:p>
        </p:txBody>
      </p:sp>
      <p:sp>
        <p:nvSpPr>
          <p:cNvPr id="3" name="Tekstvak 2"/>
          <p:cNvSpPr txBox="1"/>
          <p:nvPr/>
        </p:nvSpPr>
        <p:spPr>
          <a:xfrm>
            <a:off x="683568" y="260648"/>
            <a:ext cx="7992888" cy="1569660"/>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rPr>
              <a:t>How can you …</a:t>
            </a:r>
          </a:p>
        </p:txBody>
      </p:sp>
      <p:sp>
        <p:nvSpPr>
          <p:cNvPr id="14" name="Tekstvak 13"/>
          <p:cNvSpPr txBox="1"/>
          <p:nvPr/>
        </p:nvSpPr>
        <p:spPr>
          <a:xfrm>
            <a:off x="395536" y="2883708"/>
            <a:ext cx="8280920" cy="3754874"/>
          </a:xfrm>
          <a:prstGeom prst="rect">
            <a:avLst/>
          </a:prstGeom>
          <a:noFill/>
        </p:spPr>
        <p:txBody>
          <a:bodyPr wrap="square" rtlCol="0">
            <a:spAutoFit/>
          </a:bodyPr>
          <a:lstStyle/>
          <a:p>
            <a:pPr algn="r">
              <a:tabLst>
                <a:tab pos="7175500" algn="r"/>
              </a:tabLst>
            </a:pPr>
            <a:r>
              <a:rPr lang="en-US" sz="8600" dirty="0">
                <a:effectLst>
                  <a:outerShdw blurRad="38100" dist="38100" dir="2700000" algn="tl">
                    <a:srgbClr val="000000">
                      <a:alpha val="43137"/>
                    </a:srgbClr>
                  </a:outerShdw>
                </a:effectLst>
              </a:rPr>
              <a:t>your  </a:t>
            </a:r>
          </a:p>
          <a:p>
            <a:pPr algn="r">
              <a:tabLst>
                <a:tab pos="7175500" algn="r"/>
              </a:tabLst>
            </a:pPr>
            <a:r>
              <a:rPr lang="en-US" sz="4000" dirty="0">
                <a:effectLst>
                  <a:outerShdw blurRad="38100" dist="38100" dir="2700000" algn="tl">
                    <a:srgbClr val="000000">
                      <a:alpha val="43137"/>
                    </a:srgbClr>
                  </a:outerShdw>
                </a:effectLst>
              </a:rPr>
              <a:t> </a:t>
            </a:r>
          </a:p>
          <a:p>
            <a:r>
              <a:rPr lang="en-US" sz="11200" b="1" dirty="0">
                <a:effectLst>
                  <a:outerShdw blurRad="38100" dist="38100" dir="2700000" algn="tl">
                    <a:srgbClr val="000000">
                      <a:alpha val="43137"/>
                    </a:srgbClr>
                  </a:outerShdw>
                </a:effectLst>
                <a:latin typeface="Brush Script MT" panose="03060802040406070304" pitchFamily="66" charset="0"/>
              </a:rPr>
              <a:t>Credit Policy …</a:t>
            </a:r>
          </a:p>
        </p:txBody>
      </p:sp>
    </p:spTree>
    <p:extLst>
      <p:ext uri="{BB962C8B-B14F-4D97-AF65-F5344CB8AC3E}">
        <p14:creationId xmlns:p14="http://schemas.microsoft.com/office/powerpoint/2010/main" val="26922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E8C4530A-F21A-48F1-B187-F39EE5AC9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8040"/>
            <a:ext cx="3895876" cy="3438111"/>
          </a:xfrm>
          <a:prstGeom prst="rect">
            <a:avLst/>
          </a:prstGeom>
        </p:spPr>
      </p:pic>
      <p:sp>
        <p:nvSpPr>
          <p:cNvPr id="2" name="Tijdelijke aanduiding voor dianummer 1"/>
          <p:cNvSpPr>
            <a:spLocks noGrp="1"/>
          </p:cNvSpPr>
          <p:nvPr>
            <p:ph type="sldNum" sz="quarter" idx="12"/>
          </p:nvPr>
        </p:nvSpPr>
        <p:spPr/>
        <p:txBody>
          <a:bodyPr/>
          <a:lstStyle/>
          <a:p>
            <a:fld id="{2DB7AF78-A588-4AD3-A431-C43C5A96544C}" type="slidenum">
              <a:rPr lang="nl-NL" smtClean="0">
                <a:solidFill>
                  <a:schemeClr val="tx1"/>
                </a:solidFill>
              </a:rPr>
              <a:t>18</a:t>
            </a:fld>
            <a:endParaRPr lang="nl-NL" dirty="0">
              <a:solidFill>
                <a:schemeClr val="tx1"/>
              </a:solidFill>
            </a:endParaRPr>
          </a:p>
        </p:txBody>
      </p:sp>
      <p:sp>
        <p:nvSpPr>
          <p:cNvPr id="3" name="Tekstvak 2"/>
          <p:cNvSpPr txBox="1"/>
          <p:nvPr/>
        </p:nvSpPr>
        <p:spPr>
          <a:xfrm>
            <a:off x="467544" y="264919"/>
            <a:ext cx="8676456" cy="584775"/>
          </a:xfrm>
          <a:prstGeom prst="rect">
            <a:avLst/>
          </a:prstGeom>
          <a:noFill/>
        </p:spPr>
        <p:txBody>
          <a:bodyPr wrap="square" rtlCol="0">
            <a:spAutoFit/>
          </a:bodyPr>
          <a:lstStyle/>
          <a:p>
            <a:r>
              <a:rPr lang="nl-NL" sz="3200" b="1" dirty="0">
                <a:solidFill>
                  <a:srgbClr val="002060"/>
                </a:solidFill>
                <a:effectLst>
                  <a:outerShdw blurRad="38100" dist="38100" dir="2700000" algn="tl">
                    <a:srgbClr val="000000">
                      <a:alpha val="43137"/>
                    </a:srgbClr>
                  </a:outerShdw>
                </a:effectLst>
                <a:latin typeface="Century Gothic" panose="020B0502020202020204" pitchFamily="34" charset="0"/>
              </a:rPr>
              <a:t>www.nlacademy.nl/trainingen</a:t>
            </a:r>
          </a:p>
        </p:txBody>
      </p:sp>
      <p:sp>
        <p:nvSpPr>
          <p:cNvPr id="13" name="Tekstvak 12">
            <a:extLst>
              <a:ext uri="{FF2B5EF4-FFF2-40B4-BE49-F238E27FC236}">
                <a16:creationId xmlns:a16="http://schemas.microsoft.com/office/drawing/2014/main" id="{99EAF08E-D301-418D-A45D-E3D7A4CA3EFC}"/>
              </a:ext>
            </a:extLst>
          </p:cNvPr>
          <p:cNvSpPr txBox="1"/>
          <p:nvPr/>
        </p:nvSpPr>
        <p:spPr>
          <a:xfrm>
            <a:off x="395536" y="5714092"/>
            <a:ext cx="3672408" cy="307777"/>
          </a:xfrm>
          <a:prstGeom prst="rect">
            <a:avLst/>
          </a:prstGeom>
          <a:noFill/>
        </p:spPr>
        <p:txBody>
          <a:bodyPr wrap="square" rtlCol="0">
            <a:spAutoFit/>
          </a:bodyPr>
          <a:lstStyle/>
          <a:p>
            <a:pPr algn="ctr"/>
            <a:r>
              <a:rPr lang="nl-NL" sz="1400" b="1" i="1" dirty="0">
                <a:latin typeface="Times New Roman" panose="02020603050405020304" pitchFamily="18" charset="0"/>
                <a:cs typeface="Times New Roman" panose="02020603050405020304" pitchFamily="18" charset="0"/>
              </a:rPr>
              <a:t>Well </a:t>
            </a:r>
            <a:r>
              <a:rPr lang="nl-NL" sz="1400" b="1" i="1" dirty="0" err="1">
                <a:latin typeface="Times New Roman" panose="02020603050405020304" pitchFamily="18" charset="0"/>
                <a:cs typeface="Times New Roman" panose="02020603050405020304" pitchFamily="18" charset="0"/>
              </a:rPr>
              <a:t>done</a:t>
            </a:r>
            <a:r>
              <a:rPr lang="nl-NL" sz="1400" b="1" i="1" dirty="0">
                <a:latin typeface="Times New Roman" panose="02020603050405020304" pitchFamily="18" charset="0"/>
                <a:cs typeface="Times New Roman" panose="02020603050405020304" pitchFamily="18" charset="0"/>
              </a:rPr>
              <a:t> - </a:t>
            </a:r>
            <a:r>
              <a:rPr lang="nl-NL" sz="1400" b="1" i="1" dirty="0" err="1">
                <a:latin typeface="Times New Roman" panose="02020603050405020304" pitchFamily="18" charset="0"/>
                <a:cs typeface="Times New Roman" panose="02020603050405020304" pitchFamily="18" charset="0"/>
              </a:rPr>
              <a:t>this</a:t>
            </a:r>
            <a:r>
              <a:rPr lang="nl-NL" sz="1400" b="1" i="1" dirty="0">
                <a:latin typeface="Times New Roman" panose="02020603050405020304" pitchFamily="18" charset="0"/>
                <a:cs typeface="Times New Roman" panose="02020603050405020304" pitchFamily="18" charset="0"/>
              </a:rPr>
              <a:t> is a credit </a:t>
            </a:r>
            <a:r>
              <a:rPr lang="nl-NL" sz="1400" b="1" i="1" dirty="0" err="1">
                <a:latin typeface="Times New Roman" panose="02020603050405020304" pitchFamily="18" charset="0"/>
                <a:cs typeface="Times New Roman" panose="02020603050405020304" pitchFamily="18" charset="0"/>
              </a:rPr>
              <a:t>to</a:t>
            </a:r>
            <a:r>
              <a:rPr lang="nl-NL" sz="1400" b="1" i="1" dirty="0">
                <a:latin typeface="Times New Roman" panose="02020603050405020304" pitchFamily="18" charset="0"/>
                <a:cs typeface="Times New Roman" panose="02020603050405020304" pitchFamily="18" charset="0"/>
              </a:rPr>
              <a:t> </a:t>
            </a:r>
            <a:r>
              <a:rPr lang="nl-NL" sz="1400" b="1" i="1" dirty="0" err="1">
                <a:latin typeface="Times New Roman" panose="02020603050405020304" pitchFamily="18" charset="0"/>
                <a:cs typeface="Times New Roman" panose="02020603050405020304" pitchFamily="18" charset="0"/>
              </a:rPr>
              <a:t>mumbo</a:t>
            </a:r>
            <a:r>
              <a:rPr lang="nl-NL" sz="1400" b="1" i="1" dirty="0">
                <a:latin typeface="Times New Roman" panose="02020603050405020304" pitchFamily="18" charset="0"/>
                <a:cs typeface="Times New Roman" panose="02020603050405020304" pitchFamily="18" charset="0"/>
              </a:rPr>
              <a:t> jumbo!</a:t>
            </a:r>
          </a:p>
        </p:txBody>
      </p:sp>
      <p:sp>
        <p:nvSpPr>
          <p:cNvPr id="17" name="Rechthoek 16">
            <a:extLst>
              <a:ext uri="{FF2B5EF4-FFF2-40B4-BE49-F238E27FC236}">
                <a16:creationId xmlns:a16="http://schemas.microsoft.com/office/drawing/2014/main" id="{45BFAB8A-AC63-4E71-B9DF-0DF3412FF751}"/>
              </a:ext>
            </a:extLst>
          </p:cNvPr>
          <p:cNvSpPr/>
          <p:nvPr/>
        </p:nvSpPr>
        <p:spPr>
          <a:xfrm>
            <a:off x="546996" y="1278087"/>
            <a:ext cx="1875835" cy="707886"/>
          </a:xfrm>
          <a:prstGeom prst="rect">
            <a:avLst/>
          </a:prstGeom>
        </p:spPr>
        <p:txBody>
          <a:bodyPr wrap="none">
            <a:spAutoFit/>
          </a:bodyPr>
          <a:lstStyle/>
          <a:p>
            <a:r>
              <a:rPr lang="nl-NL" sz="2000" b="1" dirty="0">
                <a:solidFill>
                  <a:srgbClr val="002060"/>
                </a:solidFill>
                <a:effectLst>
                  <a:outerShdw blurRad="38100" dist="38100" dir="2700000" algn="tl">
                    <a:srgbClr val="000000">
                      <a:alpha val="43137"/>
                    </a:srgbClr>
                  </a:outerShdw>
                </a:effectLst>
                <a:latin typeface="Century Gothic" panose="020B0502020202020204" pitchFamily="34" charset="0"/>
              </a:rPr>
              <a:t>Credit Policy:</a:t>
            </a:r>
          </a:p>
          <a:p>
            <a:r>
              <a:rPr lang="nl-NL" sz="2000" b="1" dirty="0">
                <a:solidFill>
                  <a:srgbClr val="002060"/>
                </a:solidFill>
                <a:effectLst>
                  <a:outerShdw blurRad="38100" dist="38100" dir="2700000" algn="tl">
                    <a:srgbClr val="000000">
                      <a:alpha val="43137"/>
                    </a:srgbClr>
                  </a:outerShdw>
                </a:effectLst>
                <a:latin typeface="Century Gothic" panose="020B0502020202020204" pitchFamily="34" charset="0"/>
              </a:rPr>
              <a:t>voorjaar 2018</a:t>
            </a:r>
          </a:p>
        </p:txBody>
      </p:sp>
      <p:pic>
        <p:nvPicPr>
          <p:cNvPr id="11" name="Afbeelding 10">
            <a:extLst>
              <a:ext uri="{FF2B5EF4-FFF2-40B4-BE49-F238E27FC236}">
                <a16:creationId xmlns:a16="http://schemas.microsoft.com/office/drawing/2014/main" id="{3776DAEA-A3E0-4A02-81C8-5FF47E35A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
        <p:nvSpPr>
          <p:cNvPr id="14" name="Rechthoek 13">
            <a:extLst>
              <a:ext uri="{FF2B5EF4-FFF2-40B4-BE49-F238E27FC236}">
                <a16:creationId xmlns:a16="http://schemas.microsoft.com/office/drawing/2014/main" id="{8CA52D8E-DFEF-44C5-BC30-861E5D270FBE}"/>
              </a:ext>
            </a:extLst>
          </p:cNvPr>
          <p:cNvSpPr/>
          <p:nvPr/>
        </p:nvSpPr>
        <p:spPr>
          <a:xfrm>
            <a:off x="4860032" y="1278087"/>
            <a:ext cx="3730508" cy="707886"/>
          </a:xfrm>
          <a:prstGeom prst="rect">
            <a:avLst/>
          </a:prstGeom>
        </p:spPr>
        <p:txBody>
          <a:bodyPr wrap="none">
            <a:spAutoFit/>
          </a:bodyPr>
          <a:lstStyle/>
          <a:p>
            <a:r>
              <a:rPr lang="nl-NL" sz="2000" b="1" dirty="0">
                <a:solidFill>
                  <a:srgbClr val="002060"/>
                </a:solidFill>
                <a:effectLst>
                  <a:outerShdw blurRad="38100" dist="38100" dir="2700000" algn="tl">
                    <a:srgbClr val="000000">
                      <a:alpha val="43137"/>
                    </a:srgbClr>
                  </a:outerShdw>
                </a:effectLst>
                <a:latin typeface="Century Gothic" panose="020B0502020202020204" pitchFamily="34" charset="0"/>
              </a:rPr>
              <a:t>Financiële Analyse voor CM:</a:t>
            </a:r>
          </a:p>
          <a:p>
            <a:r>
              <a:rPr lang="nl-NL" sz="2000" b="1" dirty="0">
                <a:solidFill>
                  <a:srgbClr val="002060"/>
                </a:solidFill>
                <a:effectLst>
                  <a:outerShdw blurRad="38100" dist="38100" dir="2700000" algn="tl">
                    <a:srgbClr val="000000">
                      <a:alpha val="43137"/>
                    </a:srgbClr>
                  </a:outerShdw>
                </a:effectLst>
                <a:latin typeface="Century Gothic" panose="020B0502020202020204" pitchFamily="34" charset="0"/>
              </a:rPr>
              <a:t>30 november 2017</a:t>
            </a:r>
          </a:p>
        </p:txBody>
      </p:sp>
      <p:pic>
        <p:nvPicPr>
          <p:cNvPr id="7" name="Afbeelding 6">
            <a:extLst>
              <a:ext uri="{FF2B5EF4-FFF2-40B4-BE49-F238E27FC236}">
                <a16:creationId xmlns:a16="http://schemas.microsoft.com/office/drawing/2014/main" id="{97D88C11-2BD5-45E2-91C2-BD5CE40641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538" y="2257708"/>
            <a:ext cx="3538313" cy="3289802"/>
          </a:xfrm>
          <a:prstGeom prst="rect">
            <a:avLst/>
          </a:prstGeom>
        </p:spPr>
      </p:pic>
      <p:sp>
        <p:nvSpPr>
          <p:cNvPr id="16" name="Tekstvak 15">
            <a:extLst>
              <a:ext uri="{FF2B5EF4-FFF2-40B4-BE49-F238E27FC236}">
                <a16:creationId xmlns:a16="http://schemas.microsoft.com/office/drawing/2014/main" id="{C938C7E9-98AC-4F80-8943-F2AD9AF42131}"/>
              </a:ext>
            </a:extLst>
          </p:cNvPr>
          <p:cNvSpPr txBox="1"/>
          <p:nvPr/>
        </p:nvSpPr>
        <p:spPr>
          <a:xfrm>
            <a:off x="4860032" y="5714092"/>
            <a:ext cx="3696787" cy="523220"/>
          </a:xfrm>
          <a:prstGeom prst="rect">
            <a:avLst/>
          </a:prstGeom>
          <a:noFill/>
        </p:spPr>
        <p:txBody>
          <a:bodyPr wrap="square" rtlCol="0">
            <a:spAutoFit/>
          </a:bodyPr>
          <a:lstStyle/>
          <a:p>
            <a:pPr algn="ctr"/>
            <a:r>
              <a:rPr lang="nl-NL" sz="1400" b="1" i="1" dirty="0" err="1">
                <a:latin typeface="Times New Roman" panose="02020603050405020304" pitchFamily="18" charset="0"/>
                <a:cs typeface="Times New Roman" panose="02020603050405020304" pitchFamily="18" charset="0"/>
              </a:rPr>
              <a:t>Now</a:t>
            </a:r>
            <a:r>
              <a:rPr lang="nl-NL" sz="1400" b="1" i="1" dirty="0">
                <a:latin typeface="Times New Roman" panose="02020603050405020304" pitchFamily="18" charset="0"/>
                <a:cs typeface="Times New Roman" panose="02020603050405020304" pitchFamily="18" charset="0"/>
              </a:rPr>
              <a:t>, keep in mind </a:t>
            </a:r>
            <a:r>
              <a:rPr lang="nl-NL" sz="1400" b="1" i="1" dirty="0" err="1">
                <a:latin typeface="Times New Roman" panose="02020603050405020304" pitchFamily="18" charset="0"/>
                <a:cs typeface="Times New Roman" panose="02020603050405020304" pitchFamily="18" charset="0"/>
              </a:rPr>
              <a:t>that</a:t>
            </a:r>
            <a:r>
              <a:rPr lang="nl-NL" sz="1400" b="1" i="1" dirty="0">
                <a:latin typeface="Times New Roman" panose="02020603050405020304" pitchFamily="18" charset="0"/>
                <a:cs typeface="Times New Roman" panose="02020603050405020304" pitchFamily="18" charset="0"/>
              </a:rPr>
              <a:t> these </a:t>
            </a:r>
            <a:r>
              <a:rPr lang="nl-NL" sz="1400" b="1" i="1" dirty="0" err="1">
                <a:latin typeface="Times New Roman" panose="02020603050405020304" pitchFamily="18" charset="0"/>
                <a:cs typeface="Times New Roman" panose="02020603050405020304" pitchFamily="18" charset="0"/>
              </a:rPr>
              <a:t>figures</a:t>
            </a:r>
            <a:r>
              <a:rPr lang="nl-NL" sz="1400" b="1" i="1" dirty="0">
                <a:latin typeface="Times New Roman" panose="02020603050405020304" pitchFamily="18" charset="0"/>
                <a:cs typeface="Times New Roman" panose="02020603050405020304" pitchFamily="18" charset="0"/>
              </a:rPr>
              <a:t> are </a:t>
            </a:r>
          </a:p>
          <a:p>
            <a:pPr algn="ctr"/>
            <a:r>
              <a:rPr lang="nl-NL" sz="1400" b="1" i="1" dirty="0" err="1">
                <a:latin typeface="Times New Roman" panose="02020603050405020304" pitchFamily="18" charset="0"/>
                <a:cs typeface="Times New Roman" panose="02020603050405020304" pitchFamily="18" charset="0"/>
              </a:rPr>
              <a:t>an</a:t>
            </a:r>
            <a:r>
              <a:rPr lang="nl-NL" sz="1400" b="1" i="1" dirty="0">
                <a:latin typeface="Times New Roman" panose="02020603050405020304" pitchFamily="18" charset="0"/>
                <a:cs typeface="Times New Roman" panose="02020603050405020304" pitchFamily="18" charset="0"/>
              </a:rPr>
              <a:t> </a:t>
            </a:r>
            <a:r>
              <a:rPr lang="nl-NL" sz="1400" b="1" i="1" dirty="0" err="1">
                <a:latin typeface="Times New Roman" panose="02020603050405020304" pitchFamily="18" charset="0"/>
                <a:cs typeface="Times New Roman" panose="02020603050405020304" pitchFamily="18" charset="0"/>
              </a:rPr>
              <a:t>indication</a:t>
            </a:r>
            <a:r>
              <a:rPr lang="nl-NL" sz="1400" b="1" i="1" dirty="0">
                <a:latin typeface="Times New Roman" panose="02020603050405020304" pitchFamily="18" charset="0"/>
                <a:cs typeface="Times New Roman" panose="02020603050405020304" pitchFamily="18" charset="0"/>
              </a:rPr>
              <a:t> of … uhm … well …</a:t>
            </a:r>
          </a:p>
        </p:txBody>
      </p:sp>
    </p:spTree>
    <p:extLst>
      <p:ext uri="{BB962C8B-B14F-4D97-AF65-F5344CB8AC3E}">
        <p14:creationId xmlns:p14="http://schemas.microsoft.com/office/powerpoint/2010/main" val="385083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75B192B-ED99-49DE-AC33-B1654A946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59"/>
            <a:ext cx="9180512" cy="6254225"/>
          </a:xfrm>
          <a:prstGeom prst="rect">
            <a:avLst/>
          </a:prstGeom>
        </p:spPr>
      </p:pic>
      <p:pic>
        <p:nvPicPr>
          <p:cNvPr id="10" name="Afbeelding 9">
            <a:extLst>
              <a:ext uri="{FF2B5EF4-FFF2-40B4-BE49-F238E27FC236}">
                <a16:creationId xmlns:a16="http://schemas.microsoft.com/office/drawing/2014/main" id="{1ACD1931-B098-40B5-A15F-D836F9477522}"/>
              </a:ext>
            </a:extLst>
          </p:cNvPr>
          <p:cNvPicPr>
            <a:picLocks noChangeAspect="1"/>
          </p:cNvPicPr>
          <p:nvPr/>
        </p:nvPicPr>
        <p:blipFill>
          <a:blip r:embed="rId3"/>
          <a:stretch>
            <a:fillRect/>
          </a:stretch>
        </p:blipFill>
        <p:spPr>
          <a:xfrm rot="21223770">
            <a:off x="322272" y="1179290"/>
            <a:ext cx="6706624" cy="1527983"/>
          </a:xfrm>
          <a:prstGeom prst="rect">
            <a:avLst/>
          </a:prstGeom>
        </p:spPr>
      </p:pic>
    </p:spTree>
    <p:extLst>
      <p:ext uri="{BB962C8B-B14F-4D97-AF65-F5344CB8AC3E}">
        <p14:creationId xmlns:p14="http://schemas.microsoft.com/office/powerpoint/2010/main" val="355555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75B192B-ED99-49DE-AC33-B1654A946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159"/>
            <a:ext cx="9180512" cy="6254225"/>
          </a:xfrm>
          <a:prstGeom prst="rect">
            <a:avLst/>
          </a:prstGeom>
        </p:spPr>
      </p:pic>
      <p:sp>
        <p:nvSpPr>
          <p:cNvPr id="2" name="Tekstvak 1">
            <a:extLst>
              <a:ext uri="{FF2B5EF4-FFF2-40B4-BE49-F238E27FC236}">
                <a16:creationId xmlns:a16="http://schemas.microsoft.com/office/drawing/2014/main" id="{CD72EFC3-2D91-4ACC-85A6-FED3DC1AF5B5}"/>
              </a:ext>
            </a:extLst>
          </p:cNvPr>
          <p:cNvSpPr txBox="1"/>
          <p:nvPr/>
        </p:nvSpPr>
        <p:spPr>
          <a:xfrm>
            <a:off x="395536" y="476672"/>
            <a:ext cx="4320480" cy="2862322"/>
          </a:xfrm>
          <a:prstGeom prst="rect">
            <a:avLst/>
          </a:prstGeom>
          <a:noFill/>
        </p:spPr>
        <p:txBody>
          <a:bodyPr wrap="square" rtlCol="0">
            <a:spAutoFit/>
          </a:bodyPr>
          <a:lstStyle/>
          <a:p>
            <a:r>
              <a:rPr lang="en-US" i="1" dirty="0"/>
              <a:t>Clear, written guidelines that set:</a:t>
            </a:r>
          </a:p>
          <a:p>
            <a:endParaRPr lang="en-US" i="1" dirty="0"/>
          </a:p>
          <a:p>
            <a:pPr marL="342900" indent="-342900">
              <a:buAutoNum type="arabicParenBoth"/>
            </a:pPr>
            <a:r>
              <a:rPr lang="en-US" i="1" dirty="0"/>
              <a:t>the </a:t>
            </a:r>
            <a:r>
              <a:rPr lang="en-US" b="1" i="1" dirty="0"/>
              <a:t>terms</a:t>
            </a:r>
            <a:r>
              <a:rPr lang="en-US" i="1" dirty="0"/>
              <a:t> and conditions for supplying goods on </a:t>
            </a:r>
            <a:r>
              <a:rPr lang="en-US" b="1" i="1" dirty="0"/>
              <a:t>credit</a:t>
            </a:r>
            <a:r>
              <a:rPr lang="en-US" i="1" dirty="0"/>
              <a:t>, </a:t>
            </a:r>
          </a:p>
          <a:p>
            <a:pPr marL="342900" indent="-342900">
              <a:buAutoNum type="arabicParenBoth"/>
            </a:pPr>
            <a:r>
              <a:rPr lang="en-US" i="1" dirty="0"/>
              <a:t>customer </a:t>
            </a:r>
            <a:r>
              <a:rPr lang="en-US" b="1" i="1" dirty="0"/>
              <a:t>qualification</a:t>
            </a:r>
            <a:r>
              <a:rPr lang="en-US" i="1" dirty="0"/>
              <a:t> criteria, </a:t>
            </a:r>
          </a:p>
          <a:p>
            <a:pPr marL="342900" indent="-342900">
              <a:buAutoNum type="arabicParenBoth"/>
            </a:pPr>
            <a:r>
              <a:rPr lang="en-US" i="1" dirty="0"/>
              <a:t>procedure for making </a:t>
            </a:r>
            <a:r>
              <a:rPr lang="en-US" b="1" i="1" dirty="0"/>
              <a:t>collections</a:t>
            </a:r>
            <a:r>
              <a:rPr lang="en-US" i="1" dirty="0"/>
              <a:t>,  </a:t>
            </a:r>
          </a:p>
          <a:p>
            <a:pPr marL="342900" indent="-342900">
              <a:buAutoNum type="arabicParenBoth"/>
            </a:pPr>
            <a:r>
              <a:rPr lang="en-US" i="1" dirty="0"/>
              <a:t>steps to be taken in case of customer </a:t>
            </a:r>
            <a:r>
              <a:rPr lang="en-US" b="1" i="1" dirty="0"/>
              <a:t>delinquency</a:t>
            </a:r>
            <a:r>
              <a:rPr lang="en-US" i="1" dirty="0"/>
              <a:t>,</a:t>
            </a:r>
          </a:p>
          <a:p>
            <a:endParaRPr lang="en-US" i="1" dirty="0"/>
          </a:p>
          <a:p>
            <a:r>
              <a:rPr lang="en-US" i="1" dirty="0"/>
              <a:t>… also called “Collection Policy”.</a:t>
            </a:r>
            <a:endParaRPr lang="nl-NL" i="1" dirty="0"/>
          </a:p>
        </p:txBody>
      </p:sp>
    </p:spTree>
    <p:extLst>
      <p:ext uri="{BB962C8B-B14F-4D97-AF65-F5344CB8AC3E}">
        <p14:creationId xmlns:p14="http://schemas.microsoft.com/office/powerpoint/2010/main" val="407707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A105A2-4682-4606-A281-91DCB68C4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4082" y="-1042530"/>
            <a:ext cx="6675311" cy="9180515"/>
          </a:xfrm>
          <a:prstGeom prst="rect">
            <a:avLst/>
          </a:prstGeom>
        </p:spPr>
      </p:pic>
      <p:pic>
        <p:nvPicPr>
          <p:cNvPr id="7" name="Afbeelding 1">
            <a:extLst>
              <a:ext uri="{FF2B5EF4-FFF2-40B4-BE49-F238E27FC236}">
                <a16:creationId xmlns:a16="http://schemas.microsoft.com/office/drawing/2014/main" id="{2E7CD287-1D13-46D1-8789-5E0FE55B79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71611">
            <a:off x="3773086" y="4270969"/>
            <a:ext cx="1678322" cy="25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1FEE762B-4050-48CD-81DB-A071C124D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464" y="-27384"/>
            <a:ext cx="1536191" cy="884842"/>
          </a:xfrm>
          <a:prstGeom prst="rect">
            <a:avLst/>
          </a:prstGeom>
        </p:spPr>
      </p:pic>
    </p:spTree>
    <p:extLst>
      <p:ext uri="{BB962C8B-B14F-4D97-AF65-F5344CB8AC3E}">
        <p14:creationId xmlns:p14="http://schemas.microsoft.com/office/powerpoint/2010/main" val="25613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70">
                                          <p:stCondLst>
                                            <p:cond delay="0"/>
                                          </p:stCondLst>
                                        </p:cTn>
                                        <p:tgtEl>
                                          <p:spTgt spid="7"/>
                                        </p:tgtEl>
                                      </p:cBhvr>
                                    </p:animEffect>
                                    <p:anim calcmode="lin" valueType="num">
                                      <p:cBhvr>
                                        <p:cTn id="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3" dur="39">
                                          <p:stCondLst>
                                            <p:cond delay="975"/>
                                          </p:stCondLst>
                                        </p:cTn>
                                        <p:tgtEl>
                                          <p:spTgt spid="7"/>
                                        </p:tgtEl>
                                      </p:cBhvr>
                                      <p:to x="100000" y="60000"/>
                                    </p:animScale>
                                    <p:animScale>
                                      <p:cBhvr>
                                        <p:cTn id="14" dur="249" decel="50000">
                                          <p:stCondLst>
                                            <p:cond delay="1014"/>
                                          </p:stCondLst>
                                        </p:cTn>
                                        <p:tgtEl>
                                          <p:spTgt spid="7"/>
                                        </p:tgtEl>
                                      </p:cBhvr>
                                      <p:to x="100000" y="100000"/>
                                    </p:animScale>
                                    <p:animScale>
                                      <p:cBhvr>
                                        <p:cTn id="15" dur="39">
                                          <p:stCondLst>
                                            <p:cond delay="1968"/>
                                          </p:stCondLst>
                                        </p:cTn>
                                        <p:tgtEl>
                                          <p:spTgt spid="7"/>
                                        </p:tgtEl>
                                      </p:cBhvr>
                                      <p:to x="100000" y="80000"/>
                                    </p:animScale>
                                    <p:animScale>
                                      <p:cBhvr>
                                        <p:cTn id="16" dur="249" decel="50000">
                                          <p:stCondLst>
                                            <p:cond delay="2007"/>
                                          </p:stCondLst>
                                        </p:cTn>
                                        <p:tgtEl>
                                          <p:spTgt spid="7"/>
                                        </p:tgtEl>
                                      </p:cBhvr>
                                      <p:to x="100000" y="100000"/>
                                    </p:animScale>
                                    <p:animScale>
                                      <p:cBhvr>
                                        <p:cTn id="17" dur="39">
                                          <p:stCondLst>
                                            <p:cond delay="2463"/>
                                          </p:stCondLst>
                                        </p:cTn>
                                        <p:tgtEl>
                                          <p:spTgt spid="7"/>
                                        </p:tgtEl>
                                      </p:cBhvr>
                                      <p:to x="100000" y="90000"/>
                                    </p:animScale>
                                    <p:animScale>
                                      <p:cBhvr>
                                        <p:cTn id="18" dur="249" decel="50000">
                                          <p:stCondLst>
                                            <p:cond delay="2502"/>
                                          </p:stCondLst>
                                        </p:cTn>
                                        <p:tgtEl>
                                          <p:spTgt spid="7"/>
                                        </p:tgtEl>
                                      </p:cBhvr>
                                      <p:to x="100000" y="100000"/>
                                    </p:animScale>
                                    <p:animScale>
                                      <p:cBhvr>
                                        <p:cTn id="19" dur="39">
                                          <p:stCondLst>
                                            <p:cond delay="2712"/>
                                          </p:stCondLst>
                                        </p:cTn>
                                        <p:tgtEl>
                                          <p:spTgt spid="7"/>
                                        </p:tgtEl>
                                      </p:cBhvr>
                                      <p:to x="100000" y="95000"/>
                                    </p:animScale>
                                    <p:animScale>
                                      <p:cBhvr>
                                        <p:cTn id="20" dur="249" decel="50000">
                                          <p:stCondLst>
                                            <p:cond delay="2751"/>
                                          </p:stCondLst>
                                        </p:cTn>
                                        <p:tgtEl>
                                          <p:spTgt spid="7"/>
                                        </p:tgtEl>
                                      </p:cBhvr>
                                      <p:to x="100000" y="100000"/>
                                    </p:animScale>
                                  </p:childTnLst>
                                </p:cTn>
                              </p:par>
                            </p:childTnLst>
                          </p:cTn>
                        </p:par>
                        <p:par>
                          <p:cTn id="21" fill="hold">
                            <p:stCondLst>
                              <p:cond delay="3000"/>
                            </p:stCondLst>
                            <p:childTnLst>
                              <p:par>
                                <p:cTn id="22" presetID="32" presetClass="emph" presetSubtype="0" fill="hold" nodeType="afterEffect">
                                  <p:stCondLst>
                                    <p:cond delay="0"/>
                                  </p:stCondLst>
                                  <p:childTnLst>
                                    <p:animRot by="120000">
                                      <p:cBhvr>
                                        <p:cTn id="23" dur="200" fill="hold">
                                          <p:stCondLst>
                                            <p:cond delay="0"/>
                                          </p:stCondLst>
                                        </p:cTn>
                                        <p:tgtEl>
                                          <p:spTgt spid="7"/>
                                        </p:tgtEl>
                                        <p:attrNameLst>
                                          <p:attrName>r</p:attrName>
                                        </p:attrNameLst>
                                      </p:cBhvr>
                                    </p:animRot>
                                    <p:animRot by="-240000">
                                      <p:cBhvr>
                                        <p:cTn id="24" dur="400" fill="hold">
                                          <p:stCondLst>
                                            <p:cond delay="400"/>
                                          </p:stCondLst>
                                        </p:cTn>
                                        <p:tgtEl>
                                          <p:spTgt spid="7"/>
                                        </p:tgtEl>
                                        <p:attrNameLst>
                                          <p:attrName>r</p:attrName>
                                        </p:attrNameLst>
                                      </p:cBhvr>
                                    </p:animRot>
                                    <p:animRot by="240000">
                                      <p:cBhvr>
                                        <p:cTn id="25" dur="400" fill="hold">
                                          <p:stCondLst>
                                            <p:cond delay="800"/>
                                          </p:stCondLst>
                                        </p:cTn>
                                        <p:tgtEl>
                                          <p:spTgt spid="7"/>
                                        </p:tgtEl>
                                        <p:attrNameLst>
                                          <p:attrName>r</p:attrName>
                                        </p:attrNameLst>
                                      </p:cBhvr>
                                    </p:animRot>
                                    <p:animRot by="-240000">
                                      <p:cBhvr>
                                        <p:cTn id="26" dur="400" fill="hold">
                                          <p:stCondLst>
                                            <p:cond delay="1200"/>
                                          </p:stCondLst>
                                        </p:cTn>
                                        <p:tgtEl>
                                          <p:spTgt spid="7"/>
                                        </p:tgtEl>
                                        <p:attrNameLst>
                                          <p:attrName>r</p:attrName>
                                        </p:attrNameLst>
                                      </p:cBhvr>
                                    </p:animRot>
                                    <p:animRot by="120000">
                                      <p:cBhvr>
                                        <p:cTn id="27"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458788"/>
            <a:ext cx="7488238" cy="746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277813"/>
            <a:ext cx="4827588" cy="73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51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116632"/>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2800" bIns="0"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defRPr/>
            </a:pPr>
            <a:r>
              <a:rPr lang="nl-NL" altLang="nl-NL" sz="3600" b="1" dirty="0">
                <a:solidFill>
                  <a:schemeClr val="tx1"/>
                </a:solidFill>
                <a:effectLst>
                  <a:outerShdw blurRad="38100" dist="38100" dir="2700000" algn="tl">
                    <a:srgbClr val="C0C0C0"/>
                  </a:outerShdw>
                </a:effectLst>
                <a:latin typeface="Century Gothic" panose="020B0502020202020204" pitchFamily="34" charset="0"/>
                <a:cs typeface="Arial" panose="020B0604020202020204" pitchFamily="34" charset="0"/>
              </a:rPr>
              <a:t>The Value Network</a:t>
            </a:r>
          </a:p>
        </p:txBody>
      </p:sp>
      <p:pic>
        <p:nvPicPr>
          <p:cNvPr id="6147" name="Picture 3" descr="Value Rappaport"/>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395288" y="1196752"/>
            <a:ext cx="8353425"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2123728" y="5636990"/>
            <a:ext cx="144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nl-NL" altLang="nl-NL" b="1" dirty="0">
                <a:effectLst>
                  <a:outerShdw blurRad="38100" dist="38100" dir="2700000" algn="tl">
                    <a:srgbClr val="C0C0C0"/>
                  </a:outerShdw>
                </a:effectLst>
                <a:latin typeface="Arial" charset="0"/>
              </a:rPr>
              <a:t>Long Term</a:t>
            </a:r>
          </a:p>
        </p:txBody>
      </p:sp>
      <p:sp>
        <p:nvSpPr>
          <p:cNvPr id="17413" name="Text Box 5"/>
          <p:cNvSpPr txBox="1">
            <a:spLocks noChangeArrowheads="1"/>
          </p:cNvSpPr>
          <p:nvPr/>
        </p:nvSpPr>
        <p:spPr bwMode="auto">
          <a:xfrm>
            <a:off x="3707904" y="5636990"/>
            <a:ext cx="144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nl-NL" altLang="nl-NL" b="1" dirty="0">
                <a:effectLst>
                  <a:outerShdw blurRad="38100" dist="38100" dir="2700000" algn="tl">
                    <a:srgbClr val="C0C0C0"/>
                  </a:outerShdw>
                </a:effectLst>
                <a:latin typeface="Arial" charset="0"/>
              </a:rPr>
              <a:t>Short Term</a:t>
            </a:r>
          </a:p>
        </p:txBody>
      </p:sp>
      <p:sp>
        <p:nvSpPr>
          <p:cNvPr id="17414" name="AutoShape 6"/>
          <p:cNvSpPr>
            <a:spLocks/>
          </p:cNvSpPr>
          <p:nvPr/>
        </p:nvSpPr>
        <p:spPr bwMode="auto">
          <a:xfrm rot="-5400000">
            <a:off x="2807215" y="4834439"/>
            <a:ext cx="73026" cy="1440000"/>
          </a:xfrm>
          <a:prstGeom prst="rightBrace">
            <a:avLst>
              <a:gd name="adj1" fmla="val 67222"/>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p>
        </p:txBody>
      </p:sp>
      <p:sp>
        <p:nvSpPr>
          <p:cNvPr id="17415" name="AutoShape 7"/>
          <p:cNvSpPr>
            <a:spLocks/>
          </p:cNvSpPr>
          <p:nvPr/>
        </p:nvSpPr>
        <p:spPr bwMode="auto">
          <a:xfrm rot="-5400000">
            <a:off x="4392185" y="4833645"/>
            <a:ext cx="71438" cy="1440000"/>
          </a:xfrm>
          <a:prstGeom prst="rightBrace">
            <a:avLst>
              <a:gd name="adj1" fmla="val 67222"/>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p>
        </p:txBody>
      </p:sp>
      <p:sp>
        <p:nvSpPr>
          <p:cNvPr id="17416" name="AutoShape 8"/>
          <p:cNvSpPr>
            <a:spLocks/>
          </p:cNvSpPr>
          <p:nvPr/>
        </p:nvSpPr>
        <p:spPr bwMode="auto">
          <a:xfrm rot="-5400000">
            <a:off x="5976361" y="4833646"/>
            <a:ext cx="71438" cy="1440000"/>
          </a:xfrm>
          <a:prstGeom prst="rightBrace">
            <a:avLst>
              <a:gd name="adj1" fmla="val 67222"/>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p>
        </p:txBody>
      </p:sp>
      <p:sp>
        <p:nvSpPr>
          <p:cNvPr id="17417" name="Text Box 9"/>
          <p:cNvSpPr txBox="1">
            <a:spLocks noChangeArrowheads="1"/>
          </p:cNvSpPr>
          <p:nvPr/>
        </p:nvSpPr>
        <p:spPr bwMode="auto">
          <a:xfrm>
            <a:off x="5292080" y="5636990"/>
            <a:ext cx="144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nl-NL" altLang="nl-NL" b="1" dirty="0">
                <a:effectLst>
                  <a:outerShdw blurRad="38100" dist="38100" dir="2700000" algn="tl">
                    <a:srgbClr val="C0C0C0"/>
                  </a:outerShdw>
                </a:effectLst>
                <a:latin typeface="Arial" charset="0"/>
              </a:rPr>
              <a:t>Short Term</a:t>
            </a:r>
          </a:p>
        </p:txBody>
      </p:sp>
      <p:sp>
        <p:nvSpPr>
          <p:cNvPr id="17418" name="AutoShape 10"/>
          <p:cNvSpPr>
            <a:spLocks/>
          </p:cNvSpPr>
          <p:nvPr/>
        </p:nvSpPr>
        <p:spPr bwMode="auto">
          <a:xfrm rot="-5400000">
            <a:off x="7559744" y="4834440"/>
            <a:ext cx="73025" cy="1440000"/>
          </a:xfrm>
          <a:prstGeom prst="rightBrace">
            <a:avLst>
              <a:gd name="adj1" fmla="val 14800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nl-NL" altLang="nl-NL" sz="1800"/>
          </a:p>
        </p:txBody>
      </p:sp>
      <p:sp>
        <p:nvSpPr>
          <p:cNvPr id="17419" name="Text Box 11"/>
          <p:cNvSpPr txBox="1">
            <a:spLocks noChangeArrowheads="1"/>
          </p:cNvSpPr>
          <p:nvPr/>
        </p:nvSpPr>
        <p:spPr bwMode="auto">
          <a:xfrm>
            <a:off x="6876256" y="5636990"/>
            <a:ext cx="1512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nl-NL" altLang="nl-NL" b="1" dirty="0">
                <a:effectLst>
                  <a:outerShdw blurRad="38100" dist="38100" dir="2700000" algn="tl">
                    <a:srgbClr val="C0C0C0"/>
                  </a:outerShdw>
                </a:effectLst>
                <a:latin typeface="Arial" charset="0"/>
              </a:rPr>
              <a:t>S&amp;L Term</a:t>
            </a:r>
          </a:p>
        </p:txBody>
      </p:sp>
      <p:sp>
        <p:nvSpPr>
          <p:cNvPr id="2" name="Tijdelijke aanduiding voor dianummer 1"/>
          <p:cNvSpPr>
            <a:spLocks noGrp="1"/>
          </p:cNvSpPr>
          <p:nvPr>
            <p:ph type="sldNum" sz="quarter" idx="12"/>
          </p:nvPr>
        </p:nvSpPr>
        <p:spPr>
          <a:xfrm>
            <a:off x="6553200" y="6376243"/>
            <a:ext cx="2133600" cy="365125"/>
          </a:xfrm>
        </p:spPr>
        <p:txBody>
          <a:bodyPr/>
          <a:lstStyle/>
          <a:p>
            <a:fld id="{EAE126E0-08BA-48B2-9203-686B5DB377A4}" type="slidenum">
              <a:rPr lang="nl-NL" smtClean="0">
                <a:solidFill>
                  <a:schemeClr val="tx1"/>
                </a:solidFill>
              </a:rPr>
              <a:t>6</a:t>
            </a:fld>
            <a:endParaRPr lang="nl-NL" dirty="0">
              <a:solidFill>
                <a:schemeClr val="tx1"/>
              </a:solidFill>
            </a:endParaRPr>
          </a:p>
        </p:txBody>
      </p:sp>
      <p:sp>
        <p:nvSpPr>
          <p:cNvPr id="17" name="Text Box 4">
            <a:extLst>
              <a:ext uri="{FF2B5EF4-FFF2-40B4-BE49-F238E27FC236}">
                <a16:creationId xmlns:a16="http://schemas.microsoft.com/office/drawing/2014/main" id="{C8F327C1-C6E2-4095-8EE2-850F3E455FF9}"/>
              </a:ext>
            </a:extLst>
          </p:cNvPr>
          <p:cNvSpPr txBox="1">
            <a:spLocks noChangeArrowheads="1"/>
          </p:cNvSpPr>
          <p:nvPr/>
        </p:nvSpPr>
        <p:spPr bwMode="auto">
          <a:xfrm>
            <a:off x="3696791" y="6093296"/>
            <a:ext cx="4619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nl-NL" altLang="nl-NL" b="1" i="1" dirty="0">
                <a:solidFill>
                  <a:srgbClr val="003300"/>
                </a:solidFill>
                <a:effectLst>
                  <a:outerShdw blurRad="38100" dist="38100" dir="2700000" algn="tl">
                    <a:srgbClr val="000000">
                      <a:alpha val="43137"/>
                    </a:srgbClr>
                  </a:outerShdw>
                </a:effectLst>
                <a:latin typeface="Arial" charset="0"/>
              </a:rPr>
              <a:t>“Credit, Cash &amp; Treasury Management”</a:t>
            </a:r>
          </a:p>
        </p:txBody>
      </p:sp>
      <p:sp>
        <p:nvSpPr>
          <p:cNvPr id="19" name="Text Box 4">
            <a:extLst>
              <a:ext uri="{FF2B5EF4-FFF2-40B4-BE49-F238E27FC236}">
                <a16:creationId xmlns:a16="http://schemas.microsoft.com/office/drawing/2014/main" id="{BBCF7329-FD6A-4153-B400-6EB8591CF0FA}"/>
              </a:ext>
            </a:extLst>
          </p:cNvPr>
          <p:cNvSpPr txBox="1">
            <a:spLocks noChangeArrowheads="1"/>
          </p:cNvSpPr>
          <p:nvPr/>
        </p:nvSpPr>
        <p:spPr bwMode="auto">
          <a:xfrm>
            <a:off x="395536" y="6093296"/>
            <a:ext cx="34813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defRPr/>
            </a:pPr>
            <a:r>
              <a:rPr lang="nl-NL" altLang="nl-NL" b="1" i="1" dirty="0">
                <a:solidFill>
                  <a:srgbClr val="C00000"/>
                </a:solidFill>
                <a:effectLst>
                  <a:outerShdw blurRad="38100" dist="38100" dir="2700000" algn="tl">
                    <a:srgbClr val="000000">
                      <a:alpha val="43137"/>
                    </a:srgbClr>
                  </a:outerShdw>
                </a:effectLst>
                <a:latin typeface="Arial" charset="0"/>
              </a:rPr>
              <a:t>“</a:t>
            </a:r>
            <a:r>
              <a:rPr lang="nl-NL" altLang="nl-NL" b="1" i="1" dirty="0" err="1">
                <a:solidFill>
                  <a:srgbClr val="C00000"/>
                </a:solidFill>
                <a:effectLst>
                  <a:outerShdw blurRad="38100" dist="38100" dir="2700000" algn="tl">
                    <a:srgbClr val="000000">
                      <a:alpha val="43137"/>
                    </a:srgbClr>
                  </a:outerShdw>
                </a:effectLst>
                <a:latin typeface="Arial" charset="0"/>
              </a:rPr>
              <a:t>What</a:t>
            </a:r>
            <a:r>
              <a:rPr lang="nl-NL" altLang="nl-NL" b="1" i="1" dirty="0">
                <a:solidFill>
                  <a:srgbClr val="C00000"/>
                </a:solidFill>
                <a:effectLst>
                  <a:outerShdw blurRad="38100" dist="38100" dir="2700000" algn="tl">
                    <a:srgbClr val="000000">
                      <a:alpha val="43137"/>
                    </a:srgbClr>
                  </a:outerShdw>
                </a:effectLst>
                <a:latin typeface="Arial" charset="0"/>
              </a:rPr>
              <a:t> business are we in?”</a:t>
            </a:r>
          </a:p>
        </p:txBody>
      </p:sp>
      <p:pic>
        <p:nvPicPr>
          <p:cNvPr id="16" name="Afbeelding 15">
            <a:extLst>
              <a:ext uri="{FF2B5EF4-FFF2-40B4-BE49-F238E27FC236}">
                <a16:creationId xmlns:a16="http://schemas.microsoft.com/office/drawing/2014/main" id="{97E21FB9-7CF6-487C-A40F-67018F50B1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2908772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2000" fill="hold"/>
                                        <p:tgtEl>
                                          <p:spTgt spid="17414"/>
                                        </p:tgtEl>
                                        <p:attrNameLst>
                                          <p:attrName>ppt_x</p:attrName>
                                        </p:attrNameLst>
                                      </p:cBhvr>
                                      <p:tavLst>
                                        <p:tav tm="0">
                                          <p:val>
                                            <p:strVal val="#ppt_x"/>
                                          </p:val>
                                        </p:tav>
                                        <p:tav tm="100000">
                                          <p:val>
                                            <p:strVal val="#ppt_x"/>
                                          </p:val>
                                        </p:tav>
                                      </p:tavLst>
                                    </p:anim>
                                    <p:anim calcmode="lin" valueType="num">
                                      <p:cBhvr additive="base">
                                        <p:cTn id="8" dur="2000" fill="hold"/>
                                        <p:tgtEl>
                                          <p:spTgt spid="17414"/>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7412"/>
                                        </p:tgtEl>
                                        <p:attrNameLst>
                                          <p:attrName>style.visibility</p:attrName>
                                        </p:attrNameLst>
                                      </p:cBhvr>
                                      <p:to>
                                        <p:strVal val="visible"/>
                                      </p:to>
                                    </p:set>
                                    <p:anim calcmode="lin" valueType="num">
                                      <p:cBhvr additive="base">
                                        <p:cTn id="11" dur="2000" fill="hold"/>
                                        <p:tgtEl>
                                          <p:spTgt spid="17412"/>
                                        </p:tgtEl>
                                        <p:attrNameLst>
                                          <p:attrName>ppt_x</p:attrName>
                                        </p:attrNameLst>
                                      </p:cBhvr>
                                      <p:tavLst>
                                        <p:tav tm="0">
                                          <p:val>
                                            <p:strVal val="#ppt_x"/>
                                          </p:val>
                                        </p:tav>
                                        <p:tav tm="100000">
                                          <p:val>
                                            <p:strVal val="#ppt_x"/>
                                          </p:val>
                                        </p:tav>
                                      </p:tavLst>
                                    </p:anim>
                                    <p:anim calcmode="lin" valueType="num">
                                      <p:cBhvr additive="base">
                                        <p:cTn id="12" dur="2000" fill="hold"/>
                                        <p:tgtEl>
                                          <p:spTgt spid="1741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7" presetClass="entr" presetSubtype="4" fill="hold" grpId="0" nodeType="afterEffect">
                                  <p:stCondLst>
                                    <p:cond delay="0"/>
                                  </p:stCondLst>
                                  <p:childTnLst>
                                    <p:set>
                                      <p:cBhvr>
                                        <p:cTn id="15" dur="1" fill="hold">
                                          <p:stCondLst>
                                            <p:cond delay="0"/>
                                          </p:stCondLst>
                                        </p:cTn>
                                        <p:tgtEl>
                                          <p:spTgt spid="17415"/>
                                        </p:tgtEl>
                                        <p:attrNameLst>
                                          <p:attrName>style.visibility</p:attrName>
                                        </p:attrNameLst>
                                      </p:cBhvr>
                                      <p:to>
                                        <p:strVal val="visible"/>
                                      </p:to>
                                    </p:set>
                                    <p:anim calcmode="lin" valueType="num">
                                      <p:cBhvr additive="base">
                                        <p:cTn id="16" dur="2000" fill="hold"/>
                                        <p:tgtEl>
                                          <p:spTgt spid="17415"/>
                                        </p:tgtEl>
                                        <p:attrNameLst>
                                          <p:attrName>ppt_x</p:attrName>
                                        </p:attrNameLst>
                                      </p:cBhvr>
                                      <p:tavLst>
                                        <p:tav tm="0">
                                          <p:val>
                                            <p:strVal val="#ppt_x"/>
                                          </p:val>
                                        </p:tav>
                                        <p:tav tm="100000">
                                          <p:val>
                                            <p:strVal val="#ppt_x"/>
                                          </p:val>
                                        </p:tav>
                                      </p:tavLst>
                                    </p:anim>
                                    <p:anim calcmode="lin" valueType="num">
                                      <p:cBhvr additive="base">
                                        <p:cTn id="17" dur="2000" fill="hold"/>
                                        <p:tgtEl>
                                          <p:spTgt spid="17415"/>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7413"/>
                                        </p:tgtEl>
                                        <p:attrNameLst>
                                          <p:attrName>style.visibility</p:attrName>
                                        </p:attrNameLst>
                                      </p:cBhvr>
                                      <p:to>
                                        <p:strVal val="visible"/>
                                      </p:to>
                                    </p:set>
                                    <p:anim calcmode="lin" valueType="num">
                                      <p:cBhvr additive="base">
                                        <p:cTn id="20" dur="2000" fill="hold"/>
                                        <p:tgtEl>
                                          <p:spTgt spid="17413"/>
                                        </p:tgtEl>
                                        <p:attrNameLst>
                                          <p:attrName>ppt_x</p:attrName>
                                        </p:attrNameLst>
                                      </p:cBhvr>
                                      <p:tavLst>
                                        <p:tav tm="0">
                                          <p:val>
                                            <p:strVal val="#ppt_x"/>
                                          </p:val>
                                        </p:tav>
                                        <p:tav tm="100000">
                                          <p:val>
                                            <p:strVal val="#ppt_x"/>
                                          </p:val>
                                        </p:tav>
                                      </p:tavLst>
                                    </p:anim>
                                    <p:anim calcmode="lin" valueType="num">
                                      <p:cBhvr additive="base">
                                        <p:cTn id="21" dur="2000" fill="hold"/>
                                        <p:tgtEl>
                                          <p:spTgt spid="17413"/>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7" presetClass="entr" presetSubtype="4" fill="hold" grpId="0" nodeType="afterEffect">
                                  <p:stCondLst>
                                    <p:cond delay="0"/>
                                  </p:stCondLst>
                                  <p:childTnLst>
                                    <p:set>
                                      <p:cBhvr>
                                        <p:cTn id="24" dur="1" fill="hold">
                                          <p:stCondLst>
                                            <p:cond delay="0"/>
                                          </p:stCondLst>
                                        </p:cTn>
                                        <p:tgtEl>
                                          <p:spTgt spid="17416"/>
                                        </p:tgtEl>
                                        <p:attrNameLst>
                                          <p:attrName>style.visibility</p:attrName>
                                        </p:attrNameLst>
                                      </p:cBhvr>
                                      <p:to>
                                        <p:strVal val="visible"/>
                                      </p:to>
                                    </p:set>
                                    <p:anim calcmode="lin" valueType="num">
                                      <p:cBhvr additive="base">
                                        <p:cTn id="25" dur="2000" fill="hold"/>
                                        <p:tgtEl>
                                          <p:spTgt spid="17416"/>
                                        </p:tgtEl>
                                        <p:attrNameLst>
                                          <p:attrName>ppt_x</p:attrName>
                                        </p:attrNameLst>
                                      </p:cBhvr>
                                      <p:tavLst>
                                        <p:tav tm="0">
                                          <p:val>
                                            <p:strVal val="#ppt_x"/>
                                          </p:val>
                                        </p:tav>
                                        <p:tav tm="100000">
                                          <p:val>
                                            <p:strVal val="#ppt_x"/>
                                          </p:val>
                                        </p:tav>
                                      </p:tavLst>
                                    </p:anim>
                                    <p:anim calcmode="lin" valueType="num">
                                      <p:cBhvr additive="base">
                                        <p:cTn id="26" dur="2000" fill="hold"/>
                                        <p:tgtEl>
                                          <p:spTgt spid="17416"/>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7417"/>
                                        </p:tgtEl>
                                        <p:attrNameLst>
                                          <p:attrName>style.visibility</p:attrName>
                                        </p:attrNameLst>
                                      </p:cBhvr>
                                      <p:to>
                                        <p:strVal val="visible"/>
                                      </p:to>
                                    </p:set>
                                    <p:anim calcmode="lin" valueType="num">
                                      <p:cBhvr additive="base">
                                        <p:cTn id="29" dur="2000" fill="hold"/>
                                        <p:tgtEl>
                                          <p:spTgt spid="17417"/>
                                        </p:tgtEl>
                                        <p:attrNameLst>
                                          <p:attrName>ppt_x</p:attrName>
                                        </p:attrNameLst>
                                      </p:cBhvr>
                                      <p:tavLst>
                                        <p:tav tm="0">
                                          <p:val>
                                            <p:strVal val="#ppt_x"/>
                                          </p:val>
                                        </p:tav>
                                        <p:tav tm="100000">
                                          <p:val>
                                            <p:strVal val="#ppt_x"/>
                                          </p:val>
                                        </p:tav>
                                      </p:tavLst>
                                    </p:anim>
                                    <p:anim calcmode="lin" valueType="num">
                                      <p:cBhvr additive="base">
                                        <p:cTn id="30" dur="2000" fill="hold"/>
                                        <p:tgtEl>
                                          <p:spTgt spid="17417"/>
                                        </p:tgtEl>
                                        <p:attrNameLst>
                                          <p:attrName>ppt_y</p:attrName>
                                        </p:attrNameLst>
                                      </p:cBhvr>
                                      <p:tavLst>
                                        <p:tav tm="0">
                                          <p:val>
                                            <p:strVal val="1+#ppt_h/2"/>
                                          </p:val>
                                        </p:tav>
                                        <p:tav tm="100000">
                                          <p:val>
                                            <p:strVal val="#ppt_y"/>
                                          </p:val>
                                        </p:tav>
                                      </p:tavLst>
                                    </p:anim>
                                  </p:childTnLst>
                                </p:cTn>
                              </p:par>
                            </p:childTnLst>
                          </p:cTn>
                        </p:par>
                        <p:par>
                          <p:cTn id="31" fill="hold">
                            <p:stCondLst>
                              <p:cond delay="6000"/>
                            </p:stCondLst>
                            <p:childTnLst>
                              <p:par>
                                <p:cTn id="32" presetID="7" presetClass="entr" presetSubtype="4" fill="hold" grpId="0" nodeType="afterEffect">
                                  <p:stCondLst>
                                    <p:cond delay="0"/>
                                  </p:stCondLst>
                                  <p:childTnLst>
                                    <p:set>
                                      <p:cBhvr>
                                        <p:cTn id="33" dur="1" fill="hold">
                                          <p:stCondLst>
                                            <p:cond delay="0"/>
                                          </p:stCondLst>
                                        </p:cTn>
                                        <p:tgtEl>
                                          <p:spTgt spid="17418"/>
                                        </p:tgtEl>
                                        <p:attrNameLst>
                                          <p:attrName>style.visibility</p:attrName>
                                        </p:attrNameLst>
                                      </p:cBhvr>
                                      <p:to>
                                        <p:strVal val="visible"/>
                                      </p:to>
                                    </p:set>
                                    <p:anim calcmode="lin" valueType="num">
                                      <p:cBhvr additive="base">
                                        <p:cTn id="34" dur="2000" fill="hold"/>
                                        <p:tgtEl>
                                          <p:spTgt spid="17418"/>
                                        </p:tgtEl>
                                        <p:attrNameLst>
                                          <p:attrName>ppt_x</p:attrName>
                                        </p:attrNameLst>
                                      </p:cBhvr>
                                      <p:tavLst>
                                        <p:tav tm="0">
                                          <p:val>
                                            <p:strVal val="#ppt_x"/>
                                          </p:val>
                                        </p:tav>
                                        <p:tav tm="100000">
                                          <p:val>
                                            <p:strVal val="#ppt_x"/>
                                          </p:val>
                                        </p:tav>
                                      </p:tavLst>
                                    </p:anim>
                                    <p:anim calcmode="lin" valueType="num">
                                      <p:cBhvr additive="base">
                                        <p:cTn id="35" dur="2000" fill="hold"/>
                                        <p:tgtEl>
                                          <p:spTgt spid="17418"/>
                                        </p:tgtEl>
                                        <p:attrNameLst>
                                          <p:attrName>ppt_y</p:attrName>
                                        </p:attrNameLst>
                                      </p:cBhvr>
                                      <p:tavLst>
                                        <p:tav tm="0">
                                          <p:val>
                                            <p:strVal val="1+#ppt_h/2"/>
                                          </p:val>
                                        </p:tav>
                                        <p:tav tm="100000">
                                          <p:val>
                                            <p:strVal val="#ppt_y"/>
                                          </p:val>
                                        </p:tav>
                                      </p:tavLst>
                                    </p:anim>
                                  </p:childTnLst>
                                </p:cTn>
                              </p:par>
                              <p:par>
                                <p:cTn id="36" presetID="7" presetClass="entr" presetSubtype="4" fill="hold" grpId="0" nodeType="withEffect">
                                  <p:stCondLst>
                                    <p:cond delay="0"/>
                                  </p:stCondLst>
                                  <p:childTnLst>
                                    <p:set>
                                      <p:cBhvr>
                                        <p:cTn id="37" dur="1" fill="hold">
                                          <p:stCondLst>
                                            <p:cond delay="0"/>
                                          </p:stCondLst>
                                        </p:cTn>
                                        <p:tgtEl>
                                          <p:spTgt spid="17419"/>
                                        </p:tgtEl>
                                        <p:attrNameLst>
                                          <p:attrName>style.visibility</p:attrName>
                                        </p:attrNameLst>
                                      </p:cBhvr>
                                      <p:to>
                                        <p:strVal val="visible"/>
                                      </p:to>
                                    </p:set>
                                    <p:anim calcmode="lin" valueType="num">
                                      <p:cBhvr additive="base">
                                        <p:cTn id="38" dur="2000" fill="hold"/>
                                        <p:tgtEl>
                                          <p:spTgt spid="17419"/>
                                        </p:tgtEl>
                                        <p:attrNameLst>
                                          <p:attrName>ppt_x</p:attrName>
                                        </p:attrNameLst>
                                      </p:cBhvr>
                                      <p:tavLst>
                                        <p:tav tm="0">
                                          <p:val>
                                            <p:strVal val="#ppt_x"/>
                                          </p:val>
                                        </p:tav>
                                        <p:tav tm="100000">
                                          <p:val>
                                            <p:strVal val="#ppt_x"/>
                                          </p:val>
                                        </p:tav>
                                      </p:tavLst>
                                    </p:anim>
                                    <p:anim calcmode="lin" valueType="num">
                                      <p:cBhvr additive="base">
                                        <p:cTn id="39" dur="2000" fill="hold"/>
                                        <p:tgtEl>
                                          <p:spTgt spid="17419"/>
                                        </p:tgtEl>
                                        <p:attrNameLst>
                                          <p:attrName>ppt_y</p:attrName>
                                        </p:attrNameLst>
                                      </p:cBhvr>
                                      <p:tavLst>
                                        <p:tav tm="0">
                                          <p:val>
                                            <p:strVal val="1+#ppt_h/2"/>
                                          </p:val>
                                        </p:tav>
                                        <p:tav tm="100000">
                                          <p:val>
                                            <p:strVal val="#ppt_y"/>
                                          </p:val>
                                        </p:tav>
                                      </p:tavLst>
                                    </p:anim>
                                  </p:childTnLst>
                                </p:cTn>
                              </p:par>
                            </p:childTnLst>
                          </p:cTn>
                        </p:par>
                        <p:par>
                          <p:cTn id="40" fill="hold">
                            <p:stCondLst>
                              <p:cond delay="8000"/>
                            </p:stCondLst>
                            <p:childTnLst>
                              <p:par>
                                <p:cTn id="41" presetID="7"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2000" fill="hold"/>
                                        <p:tgtEl>
                                          <p:spTgt spid="17"/>
                                        </p:tgtEl>
                                        <p:attrNameLst>
                                          <p:attrName>ppt_x</p:attrName>
                                        </p:attrNameLst>
                                      </p:cBhvr>
                                      <p:tavLst>
                                        <p:tav tm="0">
                                          <p:val>
                                            <p:strVal val="#ppt_x"/>
                                          </p:val>
                                        </p:tav>
                                        <p:tav tm="100000">
                                          <p:val>
                                            <p:strVal val="#ppt_x"/>
                                          </p:val>
                                        </p:tav>
                                      </p:tavLst>
                                    </p:anim>
                                    <p:anim calcmode="lin" valueType="num">
                                      <p:cBhvr additive="base">
                                        <p:cTn id="44" dur="2000" fill="hold"/>
                                        <p:tgtEl>
                                          <p:spTgt spid="17"/>
                                        </p:tgtEl>
                                        <p:attrNameLst>
                                          <p:attrName>ppt_y</p:attrName>
                                        </p:attrNameLst>
                                      </p:cBhvr>
                                      <p:tavLst>
                                        <p:tav tm="0">
                                          <p:val>
                                            <p:strVal val="1+#ppt_h/2"/>
                                          </p:val>
                                        </p:tav>
                                        <p:tav tm="100000">
                                          <p:val>
                                            <p:strVal val="#ppt_y"/>
                                          </p:val>
                                        </p:tav>
                                      </p:tavLst>
                                    </p:anim>
                                  </p:childTnLst>
                                </p:cTn>
                              </p:par>
                              <p:par>
                                <p:cTn id="45" presetID="7"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ppt_x"/>
                                          </p:val>
                                        </p:tav>
                                        <p:tav tm="100000">
                                          <p:val>
                                            <p:strVal val="#ppt_x"/>
                                          </p:val>
                                        </p:tav>
                                      </p:tavLst>
                                    </p:anim>
                                    <p:anim calcmode="lin" valueType="num">
                                      <p:cBhvr additive="base">
                                        <p:cTn id="4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animBg="1"/>
      <p:bldP spid="17415" grpId="0" animBg="1"/>
      <p:bldP spid="17416" grpId="0" animBg="1"/>
      <p:bldP spid="17417" grpId="0"/>
      <p:bldP spid="17418" grpId="0" animBg="1"/>
      <p:bldP spid="17419"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24" y="1864717"/>
            <a:ext cx="8676456" cy="4045535"/>
          </a:xfrm>
          <a:prstGeom prst="rect">
            <a:avLst/>
          </a:prstGeom>
        </p:spPr>
      </p:pic>
      <p:sp>
        <p:nvSpPr>
          <p:cNvPr id="3" name="Tekstvak 2"/>
          <p:cNvSpPr txBox="1"/>
          <p:nvPr/>
        </p:nvSpPr>
        <p:spPr>
          <a:xfrm>
            <a:off x="539552" y="1288653"/>
            <a:ext cx="1440160" cy="369332"/>
          </a:xfrm>
          <a:prstGeom prst="rect">
            <a:avLst/>
          </a:prstGeom>
          <a:noFill/>
        </p:spPr>
        <p:txBody>
          <a:bodyPr wrap="square" rtlCol="0">
            <a:spAutoFit/>
          </a:bodyPr>
          <a:lstStyle/>
          <a:p>
            <a:pPr algn="ctr"/>
            <a:r>
              <a:rPr lang="en-US" b="1" dirty="0"/>
              <a:t>Key Partners</a:t>
            </a:r>
          </a:p>
        </p:txBody>
      </p:sp>
      <p:sp>
        <p:nvSpPr>
          <p:cNvPr id="5" name="Tekstvak 4"/>
          <p:cNvSpPr txBox="1"/>
          <p:nvPr/>
        </p:nvSpPr>
        <p:spPr>
          <a:xfrm>
            <a:off x="1907704" y="919321"/>
            <a:ext cx="1584176" cy="369332"/>
          </a:xfrm>
          <a:prstGeom prst="rect">
            <a:avLst/>
          </a:prstGeom>
          <a:noFill/>
        </p:spPr>
        <p:txBody>
          <a:bodyPr wrap="square" rtlCol="0">
            <a:spAutoFit/>
          </a:bodyPr>
          <a:lstStyle/>
          <a:p>
            <a:pPr algn="ctr"/>
            <a:r>
              <a:rPr lang="en-US" b="1" dirty="0"/>
              <a:t>Key Activities</a:t>
            </a:r>
          </a:p>
        </p:txBody>
      </p:sp>
      <p:sp>
        <p:nvSpPr>
          <p:cNvPr id="6" name="Tekstvak 5"/>
          <p:cNvSpPr txBox="1"/>
          <p:nvPr/>
        </p:nvSpPr>
        <p:spPr>
          <a:xfrm>
            <a:off x="2483768" y="6329213"/>
            <a:ext cx="1584176" cy="369332"/>
          </a:xfrm>
          <a:prstGeom prst="rect">
            <a:avLst/>
          </a:prstGeom>
          <a:noFill/>
        </p:spPr>
        <p:txBody>
          <a:bodyPr wrap="square" rtlCol="0">
            <a:spAutoFit/>
          </a:bodyPr>
          <a:lstStyle/>
          <a:p>
            <a:pPr algn="ctr"/>
            <a:r>
              <a:rPr lang="en-US" b="1" dirty="0"/>
              <a:t>Key Resources</a:t>
            </a:r>
          </a:p>
        </p:txBody>
      </p:sp>
      <p:sp>
        <p:nvSpPr>
          <p:cNvPr id="7" name="Tekstvak 6"/>
          <p:cNvSpPr txBox="1"/>
          <p:nvPr/>
        </p:nvSpPr>
        <p:spPr>
          <a:xfrm>
            <a:off x="395536" y="6329213"/>
            <a:ext cx="1584176" cy="369332"/>
          </a:xfrm>
          <a:prstGeom prst="rect">
            <a:avLst/>
          </a:prstGeom>
          <a:noFill/>
        </p:spPr>
        <p:txBody>
          <a:bodyPr wrap="square" rtlCol="0">
            <a:spAutoFit/>
          </a:bodyPr>
          <a:lstStyle/>
          <a:p>
            <a:pPr algn="ctr"/>
            <a:r>
              <a:rPr lang="en-US" b="1" dirty="0"/>
              <a:t>Cost Structure</a:t>
            </a:r>
          </a:p>
        </p:txBody>
      </p:sp>
      <p:sp>
        <p:nvSpPr>
          <p:cNvPr id="8" name="Tekstvak 7"/>
          <p:cNvSpPr txBox="1"/>
          <p:nvPr/>
        </p:nvSpPr>
        <p:spPr>
          <a:xfrm>
            <a:off x="3347864" y="1288653"/>
            <a:ext cx="2160240" cy="369332"/>
          </a:xfrm>
          <a:prstGeom prst="rect">
            <a:avLst/>
          </a:prstGeom>
          <a:noFill/>
        </p:spPr>
        <p:txBody>
          <a:bodyPr wrap="square" rtlCol="0">
            <a:spAutoFit/>
          </a:bodyPr>
          <a:lstStyle/>
          <a:p>
            <a:pPr algn="ctr"/>
            <a:r>
              <a:rPr lang="en-US" b="1" dirty="0"/>
              <a:t>Value Propositions</a:t>
            </a:r>
          </a:p>
        </p:txBody>
      </p:sp>
      <p:sp>
        <p:nvSpPr>
          <p:cNvPr id="9" name="Tekstvak 8"/>
          <p:cNvSpPr txBox="1"/>
          <p:nvPr/>
        </p:nvSpPr>
        <p:spPr>
          <a:xfrm>
            <a:off x="4932040" y="919321"/>
            <a:ext cx="2160240" cy="369332"/>
          </a:xfrm>
          <a:prstGeom prst="rect">
            <a:avLst/>
          </a:prstGeom>
          <a:noFill/>
        </p:spPr>
        <p:txBody>
          <a:bodyPr wrap="square" rtlCol="0">
            <a:spAutoFit/>
          </a:bodyPr>
          <a:lstStyle/>
          <a:p>
            <a:pPr algn="ctr"/>
            <a:r>
              <a:rPr lang="en-US" b="1" dirty="0"/>
              <a:t>Customer Relation</a:t>
            </a:r>
          </a:p>
        </p:txBody>
      </p:sp>
      <p:sp>
        <p:nvSpPr>
          <p:cNvPr id="10" name="Tekstvak 9"/>
          <p:cNvSpPr txBox="1"/>
          <p:nvPr/>
        </p:nvSpPr>
        <p:spPr>
          <a:xfrm>
            <a:off x="6841694" y="1288653"/>
            <a:ext cx="2160240" cy="369332"/>
          </a:xfrm>
          <a:prstGeom prst="rect">
            <a:avLst/>
          </a:prstGeom>
          <a:noFill/>
        </p:spPr>
        <p:txBody>
          <a:bodyPr wrap="square" rtlCol="0">
            <a:spAutoFit/>
          </a:bodyPr>
          <a:lstStyle/>
          <a:p>
            <a:pPr algn="ctr"/>
            <a:r>
              <a:rPr lang="en-US" b="1" dirty="0"/>
              <a:t>Customer Segment</a:t>
            </a:r>
          </a:p>
        </p:txBody>
      </p:sp>
      <p:sp>
        <p:nvSpPr>
          <p:cNvPr id="11" name="Tekstvak 10"/>
          <p:cNvSpPr txBox="1"/>
          <p:nvPr/>
        </p:nvSpPr>
        <p:spPr>
          <a:xfrm>
            <a:off x="4980990" y="6311887"/>
            <a:ext cx="1566565" cy="369332"/>
          </a:xfrm>
          <a:prstGeom prst="rect">
            <a:avLst/>
          </a:prstGeom>
          <a:noFill/>
        </p:spPr>
        <p:txBody>
          <a:bodyPr wrap="square" rtlCol="0">
            <a:spAutoFit/>
          </a:bodyPr>
          <a:lstStyle/>
          <a:p>
            <a:pPr algn="ctr"/>
            <a:r>
              <a:rPr lang="en-US" b="1" dirty="0"/>
              <a:t>Channels</a:t>
            </a:r>
          </a:p>
        </p:txBody>
      </p:sp>
      <p:sp>
        <p:nvSpPr>
          <p:cNvPr id="12" name="Tekstvak 11"/>
          <p:cNvSpPr txBox="1"/>
          <p:nvPr/>
        </p:nvSpPr>
        <p:spPr>
          <a:xfrm>
            <a:off x="6732240" y="6311887"/>
            <a:ext cx="2160240" cy="369332"/>
          </a:xfrm>
          <a:prstGeom prst="rect">
            <a:avLst/>
          </a:prstGeom>
          <a:noFill/>
        </p:spPr>
        <p:txBody>
          <a:bodyPr wrap="square" rtlCol="0">
            <a:spAutoFit/>
          </a:bodyPr>
          <a:lstStyle/>
          <a:p>
            <a:pPr algn="ctr"/>
            <a:r>
              <a:rPr lang="en-US" b="1" dirty="0"/>
              <a:t>Revenue Streams</a:t>
            </a:r>
          </a:p>
        </p:txBody>
      </p:sp>
      <p:cxnSp>
        <p:nvCxnSpPr>
          <p:cNvPr id="13" name="Rechte verbindingslijn met pijl 12"/>
          <p:cNvCxnSpPr>
            <a:stCxn id="3" idx="2"/>
          </p:cNvCxnSpPr>
          <p:nvPr/>
        </p:nvCxnSpPr>
        <p:spPr>
          <a:xfrm>
            <a:off x="1259632" y="1657985"/>
            <a:ext cx="576064" cy="128685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5" idx="2"/>
          </p:cNvCxnSpPr>
          <p:nvPr/>
        </p:nvCxnSpPr>
        <p:spPr>
          <a:xfrm>
            <a:off x="2699792" y="1288653"/>
            <a:ext cx="360040" cy="122413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8" idx="2"/>
          </p:cNvCxnSpPr>
          <p:nvPr/>
        </p:nvCxnSpPr>
        <p:spPr>
          <a:xfrm>
            <a:off x="4427984" y="1657985"/>
            <a:ext cx="0" cy="92681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9" idx="2"/>
          </p:cNvCxnSpPr>
          <p:nvPr/>
        </p:nvCxnSpPr>
        <p:spPr>
          <a:xfrm flipH="1">
            <a:off x="5932176" y="1288653"/>
            <a:ext cx="79984" cy="57343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0" idx="2"/>
          </p:cNvCxnSpPr>
          <p:nvPr/>
        </p:nvCxnSpPr>
        <p:spPr>
          <a:xfrm flipH="1">
            <a:off x="7524328" y="1657985"/>
            <a:ext cx="397486" cy="143086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a:stCxn id="7" idx="0"/>
          </p:cNvCxnSpPr>
          <p:nvPr/>
        </p:nvCxnSpPr>
        <p:spPr>
          <a:xfrm flipV="1">
            <a:off x="1187624" y="5321101"/>
            <a:ext cx="864096" cy="100811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Rechte verbindingslijn met pijl 40"/>
          <p:cNvCxnSpPr>
            <a:stCxn id="6" idx="0"/>
          </p:cNvCxnSpPr>
          <p:nvPr/>
        </p:nvCxnSpPr>
        <p:spPr>
          <a:xfrm flipV="1">
            <a:off x="3275856" y="4384997"/>
            <a:ext cx="0" cy="194421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a:stCxn id="11" idx="0"/>
          </p:cNvCxnSpPr>
          <p:nvPr/>
        </p:nvCxnSpPr>
        <p:spPr>
          <a:xfrm flipV="1">
            <a:off x="5764273" y="4240981"/>
            <a:ext cx="0" cy="207090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a:stCxn id="12" idx="0"/>
          </p:cNvCxnSpPr>
          <p:nvPr/>
        </p:nvCxnSpPr>
        <p:spPr>
          <a:xfrm flipH="1" flipV="1">
            <a:off x="7164288" y="5357105"/>
            <a:ext cx="648072" cy="95478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33A5BAE3-9933-4332-97AA-B647116514B1}"/>
              </a:ext>
            </a:extLst>
          </p:cNvPr>
          <p:cNvSpPr txBox="1">
            <a:spLocks noChangeArrowheads="1"/>
          </p:cNvSpPr>
          <p:nvPr/>
        </p:nvSpPr>
        <p:spPr>
          <a:xfrm>
            <a:off x="395288" y="-27384"/>
            <a:ext cx="7924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7620000" algn="r"/>
              </a:tabLst>
              <a:defRPr/>
            </a:pPr>
            <a:r>
              <a:rPr lang="nl-NL" altLang="nl-NL" sz="3200" b="1" dirty="0" err="1">
                <a:effectLst>
                  <a:outerShdw blurRad="38100" dist="38100" dir="2700000" algn="tl">
                    <a:srgbClr val="C0C0C0"/>
                  </a:outerShdw>
                </a:effectLst>
                <a:latin typeface="Century Gothic" panose="020B0502020202020204" pitchFamily="34" charset="0"/>
              </a:rPr>
              <a:t>What</a:t>
            </a:r>
            <a:r>
              <a:rPr lang="nl-NL" altLang="nl-NL" sz="3200" b="1" dirty="0">
                <a:effectLst>
                  <a:outerShdw blurRad="38100" dist="38100" dir="2700000" algn="tl">
                    <a:srgbClr val="C0C0C0"/>
                  </a:outerShdw>
                </a:effectLst>
                <a:latin typeface="Century Gothic" panose="020B0502020202020204" pitchFamily="34" charset="0"/>
              </a:rPr>
              <a:t> business are we </a:t>
            </a:r>
            <a:r>
              <a:rPr lang="nl-NL" altLang="nl-NL" sz="3200" b="1" dirty="0" err="1">
                <a:effectLst>
                  <a:outerShdw blurRad="38100" dist="38100" dir="2700000" algn="tl">
                    <a:srgbClr val="C0C0C0"/>
                  </a:outerShdw>
                </a:effectLst>
                <a:latin typeface="Century Gothic" panose="020B0502020202020204" pitchFamily="34" charset="0"/>
              </a:rPr>
              <a:t>realy</a:t>
            </a:r>
            <a:r>
              <a:rPr lang="nl-NL" altLang="nl-NL" sz="3200" b="1" dirty="0">
                <a:effectLst>
                  <a:outerShdw blurRad="38100" dist="38100" dir="2700000" algn="tl">
                    <a:srgbClr val="C0C0C0"/>
                  </a:outerShdw>
                </a:effectLst>
                <a:latin typeface="Century Gothic" panose="020B0502020202020204" pitchFamily="34" charset="0"/>
              </a:rPr>
              <a:t> in?</a:t>
            </a:r>
          </a:p>
        </p:txBody>
      </p:sp>
      <p:pic>
        <p:nvPicPr>
          <p:cNvPr id="24" name="Afbeelding 23">
            <a:extLst>
              <a:ext uri="{FF2B5EF4-FFF2-40B4-BE49-F238E27FC236}">
                <a16:creationId xmlns:a16="http://schemas.microsoft.com/office/drawing/2014/main" id="{69FCC261-7E73-4893-B445-AE0CFF526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96875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43BD58E-D6C0-48D5-9A24-F4DADC585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4" y="1459691"/>
            <a:ext cx="5194548" cy="3636184"/>
          </a:xfrm>
          <a:prstGeom prst="rect">
            <a:avLst/>
          </a:prstGeom>
        </p:spPr>
      </p:pic>
      <p:pic>
        <p:nvPicPr>
          <p:cNvPr id="8" name="Afbeelding 7">
            <a:extLst>
              <a:ext uri="{FF2B5EF4-FFF2-40B4-BE49-F238E27FC236}">
                <a16:creationId xmlns:a16="http://schemas.microsoft.com/office/drawing/2014/main" id="{E90CD50C-64AB-4AF9-A8FA-99EE536BD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639" y="1601970"/>
            <a:ext cx="3673833" cy="3627230"/>
          </a:xfrm>
          <a:prstGeom prst="rect">
            <a:avLst/>
          </a:prstGeom>
        </p:spPr>
      </p:pic>
      <p:sp>
        <p:nvSpPr>
          <p:cNvPr id="9" name="Rectangle 2">
            <a:extLst>
              <a:ext uri="{FF2B5EF4-FFF2-40B4-BE49-F238E27FC236}">
                <a16:creationId xmlns:a16="http://schemas.microsoft.com/office/drawing/2014/main" id="{A1260844-A4A3-4CF4-92A2-147E196FB506}"/>
              </a:ext>
            </a:extLst>
          </p:cNvPr>
          <p:cNvSpPr txBox="1">
            <a:spLocks noChangeArrowheads="1"/>
          </p:cNvSpPr>
          <p:nvPr/>
        </p:nvSpPr>
        <p:spPr>
          <a:xfrm>
            <a:off x="395288" y="-18157"/>
            <a:ext cx="194446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nl-NL" altLang="nl-NL" sz="3600" b="1" dirty="0">
                <a:effectLst>
                  <a:outerShdw blurRad="38100" dist="38100" dir="2700000" algn="tl">
                    <a:srgbClr val="C0C0C0"/>
                  </a:outerShdw>
                </a:effectLst>
                <a:latin typeface="Century Gothic" pitchFamily="34" charset="0"/>
              </a:rPr>
              <a:t>CRM …</a:t>
            </a:r>
          </a:p>
        </p:txBody>
      </p:sp>
      <p:sp>
        <p:nvSpPr>
          <p:cNvPr id="10" name="Rectangle 2">
            <a:extLst>
              <a:ext uri="{FF2B5EF4-FFF2-40B4-BE49-F238E27FC236}">
                <a16:creationId xmlns:a16="http://schemas.microsoft.com/office/drawing/2014/main" id="{2A6122A7-1D93-4A42-A841-4E02C8421323}"/>
              </a:ext>
            </a:extLst>
          </p:cNvPr>
          <p:cNvSpPr txBox="1">
            <a:spLocks noChangeArrowheads="1"/>
          </p:cNvSpPr>
          <p:nvPr/>
        </p:nvSpPr>
        <p:spPr>
          <a:xfrm>
            <a:off x="395536" y="5157192"/>
            <a:ext cx="388843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nl-NL" altLang="nl-NL" sz="1800" b="1" dirty="0">
                <a:effectLst>
                  <a:outerShdw blurRad="38100" dist="38100" dir="2700000" algn="tl">
                    <a:srgbClr val="C0C0C0"/>
                  </a:outerShdw>
                </a:effectLst>
                <a:latin typeface="Century Gothic" pitchFamily="34" charset="0"/>
              </a:rPr>
              <a:t>Customer </a:t>
            </a:r>
            <a:r>
              <a:rPr lang="nl-NL" altLang="nl-NL" sz="1800" b="1" dirty="0" err="1">
                <a:effectLst>
                  <a:outerShdw blurRad="38100" dist="38100" dir="2700000" algn="tl">
                    <a:srgbClr val="C0C0C0"/>
                  </a:outerShdw>
                </a:effectLst>
                <a:latin typeface="Century Gothic" pitchFamily="34" charset="0"/>
              </a:rPr>
              <a:t>Relation</a:t>
            </a:r>
            <a:r>
              <a:rPr lang="nl-NL" altLang="nl-NL" sz="1800" b="1" dirty="0">
                <a:effectLst>
                  <a:outerShdw blurRad="38100" dist="38100" dir="2700000" algn="tl">
                    <a:srgbClr val="C0C0C0"/>
                  </a:outerShdw>
                </a:effectLst>
                <a:latin typeface="Century Gothic" pitchFamily="34" charset="0"/>
              </a:rPr>
              <a:t> Management</a:t>
            </a:r>
          </a:p>
        </p:txBody>
      </p:sp>
      <p:sp>
        <p:nvSpPr>
          <p:cNvPr id="11" name="Rectangle 2">
            <a:extLst>
              <a:ext uri="{FF2B5EF4-FFF2-40B4-BE49-F238E27FC236}">
                <a16:creationId xmlns:a16="http://schemas.microsoft.com/office/drawing/2014/main" id="{F9DBA2D6-2B94-41A9-A563-42B2552146D0}"/>
              </a:ext>
            </a:extLst>
          </p:cNvPr>
          <p:cNvSpPr txBox="1">
            <a:spLocks noChangeArrowheads="1"/>
          </p:cNvSpPr>
          <p:nvPr/>
        </p:nvSpPr>
        <p:spPr>
          <a:xfrm>
            <a:off x="4932040" y="5174704"/>
            <a:ext cx="388843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nl-NL" altLang="nl-NL" sz="1800" b="1" dirty="0">
                <a:effectLst>
                  <a:outerShdw blurRad="38100" dist="38100" dir="2700000" algn="tl">
                    <a:srgbClr val="C0C0C0"/>
                  </a:outerShdw>
                </a:effectLst>
                <a:latin typeface="Century Gothic" pitchFamily="34" charset="0"/>
              </a:rPr>
              <a:t>Credit Risk Management</a:t>
            </a:r>
          </a:p>
        </p:txBody>
      </p:sp>
      <p:sp>
        <p:nvSpPr>
          <p:cNvPr id="12" name="Rectangle 2">
            <a:extLst>
              <a:ext uri="{FF2B5EF4-FFF2-40B4-BE49-F238E27FC236}">
                <a16:creationId xmlns:a16="http://schemas.microsoft.com/office/drawing/2014/main" id="{0AF43E51-6DBA-4DC5-AE69-3F7EF5282268}"/>
              </a:ext>
            </a:extLst>
          </p:cNvPr>
          <p:cNvSpPr txBox="1">
            <a:spLocks noChangeArrowheads="1"/>
          </p:cNvSpPr>
          <p:nvPr/>
        </p:nvSpPr>
        <p:spPr>
          <a:xfrm>
            <a:off x="2123728" y="-27384"/>
            <a:ext cx="29523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nl-NL" altLang="nl-NL" sz="3600" b="1" dirty="0">
                <a:effectLst>
                  <a:outerShdw blurRad="38100" dist="38100" dir="2700000" algn="tl">
                    <a:srgbClr val="C0C0C0"/>
                  </a:outerShdw>
                </a:effectLst>
                <a:latin typeface="Century Gothic" pitchFamily="34" charset="0"/>
              </a:rPr>
              <a:t>en/of CRM ?</a:t>
            </a:r>
          </a:p>
        </p:txBody>
      </p:sp>
      <p:pic>
        <p:nvPicPr>
          <p:cNvPr id="14" name="Afbeelding 13">
            <a:extLst>
              <a:ext uri="{FF2B5EF4-FFF2-40B4-BE49-F238E27FC236}">
                <a16:creationId xmlns:a16="http://schemas.microsoft.com/office/drawing/2014/main" id="{EDD54CEE-087C-41CF-800A-5A1D1B0EA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41680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5">
            <a:extLst>
              <a:ext uri="{FF2B5EF4-FFF2-40B4-BE49-F238E27FC236}">
                <a16:creationId xmlns:a16="http://schemas.microsoft.com/office/drawing/2014/main" id="{CA6129E4-B810-4FD0-862B-7B1CE6841BC2}"/>
              </a:ext>
            </a:extLst>
          </p:cNvPr>
          <p:cNvSpPr>
            <a:spLocks noGrp="1"/>
          </p:cNvSpPr>
          <p:nvPr>
            <p:ph type="sldNum" sz="quarter" idx="12"/>
          </p:nvPr>
        </p:nvSpPr>
        <p:spPr/>
        <p:txBody>
          <a:bodyPr/>
          <a:lstStyle/>
          <a:p>
            <a:fld id="{1F90CB73-6291-4BE7-BA53-A6329E3333FA}" type="slidenum">
              <a:rPr lang="nl-NL" altLang="nl-NL"/>
              <a:pPr/>
              <a:t>9</a:t>
            </a:fld>
            <a:endParaRPr lang="nl-NL" altLang="nl-NL"/>
          </a:p>
        </p:txBody>
      </p:sp>
      <p:pic>
        <p:nvPicPr>
          <p:cNvPr id="30726" name="Picture 6">
            <a:extLst>
              <a:ext uri="{FF2B5EF4-FFF2-40B4-BE49-F238E27FC236}">
                <a16:creationId xmlns:a16="http://schemas.microsoft.com/office/drawing/2014/main" id="{C5107872-E8F0-45F2-84DB-8270642709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309" y="1772816"/>
            <a:ext cx="8333405" cy="335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1" name="Text Box 11">
            <a:extLst>
              <a:ext uri="{FF2B5EF4-FFF2-40B4-BE49-F238E27FC236}">
                <a16:creationId xmlns:a16="http://schemas.microsoft.com/office/drawing/2014/main" id="{55762DF9-45FB-4208-BB5E-6306C1BC7AC4}"/>
              </a:ext>
            </a:extLst>
          </p:cNvPr>
          <p:cNvSpPr txBox="1">
            <a:spLocks noChangeArrowheads="1"/>
          </p:cNvSpPr>
          <p:nvPr/>
        </p:nvSpPr>
        <p:spPr bwMode="auto">
          <a:xfrm rot="5400000">
            <a:off x="2363787" y="3691886"/>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NL" altLang="nl-NL" sz="2400" i="1" dirty="0">
                <a:solidFill>
                  <a:srgbClr val="FF0000"/>
                </a:solidFill>
              </a:rPr>
              <a:t>Kwantitatief</a:t>
            </a:r>
          </a:p>
        </p:txBody>
      </p:sp>
      <p:sp>
        <p:nvSpPr>
          <p:cNvPr id="30732" name="Text Box 12">
            <a:extLst>
              <a:ext uri="{FF2B5EF4-FFF2-40B4-BE49-F238E27FC236}">
                <a16:creationId xmlns:a16="http://schemas.microsoft.com/office/drawing/2014/main" id="{F7662847-2868-48D1-BDB9-54B4BB7016AD}"/>
              </a:ext>
            </a:extLst>
          </p:cNvPr>
          <p:cNvSpPr txBox="1">
            <a:spLocks noChangeArrowheads="1"/>
          </p:cNvSpPr>
          <p:nvPr/>
        </p:nvSpPr>
        <p:spPr bwMode="auto">
          <a:xfrm rot="5400000">
            <a:off x="6611639" y="3691934"/>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NL" altLang="nl-NL" sz="2400" i="1" dirty="0">
                <a:solidFill>
                  <a:srgbClr val="FF0000"/>
                </a:solidFill>
              </a:rPr>
              <a:t>Kwalitatief</a:t>
            </a:r>
          </a:p>
        </p:txBody>
      </p:sp>
      <p:sp>
        <p:nvSpPr>
          <p:cNvPr id="30733" name="AutoShape 13">
            <a:extLst>
              <a:ext uri="{FF2B5EF4-FFF2-40B4-BE49-F238E27FC236}">
                <a16:creationId xmlns:a16="http://schemas.microsoft.com/office/drawing/2014/main" id="{77EDA2A1-C149-4E56-9CAC-B893F67108B2}"/>
              </a:ext>
            </a:extLst>
          </p:cNvPr>
          <p:cNvSpPr>
            <a:spLocks/>
          </p:cNvSpPr>
          <p:nvPr/>
        </p:nvSpPr>
        <p:spPr bwMode="auto">
          <a:xfrm>
            <a:off x="6948388" y="2636913"/>
            <a:ext cx="215900" cy="2328147"/>
          </a:xfrm>
          <a:prstGeom prst="rightBrace">
            <a:avLst>
              <a:gd name="adj1" fmla="val 83395"/>
              <a:gd name="adj2" fmla="val 50000"/>
            </a:avLst>
          </a:prstGeom>
          <a:solidFill>
            <a:schemeClr val="bg1"/>
          </a:solidFill>
          <a:ln w="12700">
            <a:solidFill>
              <a:srgbClr val="FF0000"/>
            </a:solidFill>
            <a:round/>
            <a:headEnd/>
            <a:tailEnd/>
          </a:ln>
          <a:effectLst/>
        </p:spPr>
        <p:txBody>
          <a:bodyPr wrap="none" anchor="ctr"/>
          <a:lstStyle/>
          <a:p>
            <a:endParaRPr lang="nl-NL">
              <a:solidFill>
                <a:srgbClr val="FF0000"/>
              </a:solidFill>
            </a:endParaRPr>
          </a:p>
        </p:txBody>
      </p:sp>
      <p:sp>
        <p:nvSpPr>
          <p:cNvPr id="30735" name="AutoShape 15">
            <a:extLst>
              <a:ext uri="{FF2B5EF4-FFF2-40B4-BE49-F238E27FC236}">
                <a16:creationId xmlns:a16="http://schemas.microsoft.com/office/drawing/2014/main" id="{1578AB2E-C055-456E-8392-BCD57A530111}"/>
              </a:ext>
            </a:extLst>
          </p:cNvPr>
          <p:cNvSpPr>
            <a:spLocks/>
          </p:cNvSpPr>
          <p:nvPr/>
        </p:nvSpPr>
        <p:spPr bwMode="auto">
          <a:xfrm>
            <a:off x="2700338" y="2636913"/>
            <a:ext cx="215900" cy="2328148"/>
          </a:xfrm>
          <a:prstGeom prst="rightBrace">
            <a:avLst>
              <a:gd name="adj1" fmla="val 83395"/>
              <a:gd name="adj2" fmla="val 50000"/>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 name="Rectangle 2">
            <a:extLst>
              <a:ext uri="{FF2B5EF4-FFF2-40B4-BE49-F238E27FC236}">
                <a16:creationId xmlns:a16="http://schemas.microsoft.com/office/drawing/2014/main" id="{D9147DCF-270E-4DC8-9755-4F62FE7770E8}"/>
              </a:ext>
            </a:extLst>
          </p:cNvPr>
          <p:cNvSpPr txBox="1">
            <a:spLocks noChangeArrowheads="1"/>
          </p:cNvSpPr>
          <p:nvPr/>
        </p:nvSpPr>
        <p:spPr>
          <a:xfrm>
            <a:off x="395288" y="-18157"/>
            <a:ext cx="72009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nl-NL" altLang="nl-NL" sz="3600" b="1" dirty="0">
                <a:effectLst>
                  <a:outerShdw blurRad="38100" dist="38100" dir="2700000" algn="tl">
                    <a:srgbClr val="C0C0C0"/>
                  </a:outerShdw>
                </a:effectLst>
                <a:latin typeface="Century Gothic" pitchFamily="34" charset="0"/>
              </a:rPr>
              <a:t>Credit Policy: 10 C’s</a:t>
            </a:r>
          </a:p>
        </p:txBody>
      </p:sp>
      <p:pic>
        <p:nvPicPr>
          <p:cNvPr id="10" name="Afbeelding 9">
            <a:extLst>
              <a:ext uri="{FF2B5EF4-FFF2-40B4-BE49-F238E27FC236}">
                <a16:creationId xmlns:a16="http://schemas.microsoft.com/office/drawing/2014/main" id="{7E0EE417-C7D0-4AC8-86FA-C9679232E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384"/>
            <a:ext cx="1536191" cy="884842"/>
          </a:xfrm>
          <a:prstGeom prst="rect">
            <a:avLst/>
          </a:prstGeom>
        </p:spPr>
      </p:pic>
    </p:spTree>
    <p:extLst>
      <p:ext uri="{BB962C8B-B14F-4D97-AF65-F5344CB8AC3E}">
        <p14:creationId xmlns:p14="http://schemas.microsoft.com/office/powerpoint/2010/main" val="1486332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31"/>
                                        </p:tgtEl>
                                        <p:attrNameLst>
                                          <p:attrName>style.visibility</p:attrName>
                                        </p:attrNameLst>
                                      </p:cBhvr>
                                      <p:to>
                                        <p:strVal val="visible"/>
                                      </p:to>
                                    </p:set>
                                    <p:anim calcmode="lin" valueType="num">
                                      <p:cBhvr>
                                        <p:cTn id="7" dur="2000" fill="hold"/>
                                        <p:tgtEl>
                                          <p:spTgt spid="30731"/>
                                        </p:tgtEl>
                                        <p:attrNameLst>
                                          <p:attrName>ppt_w</p:attrName>
                                        </p:attrNameLst>
                                      </p:cBhvr>
                                      <p:tavLst>
                                        <p:tav tm="0">
                                          <p:val>
                                            <p:strVal val="#ppt_w*0.70"/>
                                          </p:val>
                                        </p:tav>
                                        <p:tav tm="100000">
                                          <p:val>
                                            <p:strVal val="#ppt_w"/>
                                          </p:val>
                                        </p:tav>
                                      </p:tavLst>
                                    </p:anim>
                                    <p:anim calcmode="lin" valueType="num">
                                      <p:cBhvr>
                                        <p:cTn id="8" dur="2000" fill="hold"/>
                                        <p:tgtEl>
                                          <p:spTgt spid="30731"/>
                                        </p:tgtEl>
                                        <p:attrNameLst>
                                          <p:attrName>ppt_h</p:attrName>
                                        </p:attrNameLst>
                                      </p:cBhvr>
                                      <p:tavLst>
                                        <p:tav tm="0">
                                          <p:val>
                                            <p:strVal val="#ppt_h"/>
                                          </p:val>
                                        </p:tav>
                                        <p:tav tm="100000">
                                          <p:val>
                                            <p:strVal val="#ppt_h"/>
                                          </p:val>
                                        </p:tav>
                                      </p:tavLst>
                                    </p:anim>
                                    <p:animEffect transition="in" filter="fade">
                                      <p:cBhvr>
                                        <p:cTn id="9" dur="2000"/>
                                        <p:tgtEl>
                                          <p:spTgt spid="307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732"/>
                                        </p:tgtEl>
                                        <p:attrNameLst>
                                          <p:attrName>style.visibility</p:attrName>
                                        </p:attrNameLst>
                                      </p:cBhvr>
                                      <p:to>
                                        <p:strVal val="visible"/>
                                      </p:to>
                                    </p:set>
                                    <p:anim calcmode="lin" valueType="num">
                                      <p:cBhvr>
                                        <p:cTn id="12" dur="2000" fill="hold"/>
                                        <p:tgtEl>
                                          <p:spTgt spid="30732"/>
                                        </p:tgtEl>
                                        <p:attrNameLst>
                                          <p:attrName>ppt_w</p:attrName>
                                        </p:attrNameLst>
                                      </p:cBhvr>
                                      <p:tavLst>
                                        <p:tav tm="0">
                                          <p:val>
                                            <p:strVal val="#ppt_w*0.70"/>
                                          </p:val>
                                        </p:tav>
                                        <p:tav tm="100000">
                                          <p:val>
                                            <p:strVal val="#ppt_w"/>
                                          </p:val>
                                        </p:tav>
                                      </p:tavLst>
                                    </p:anim>
                                    <p:anim calcmode="lin" valueType="num">
                                      <p:cBhvr>
                                        <p:cTn id="13" dur="2000" fill="hold"/>
                                        <p:tgtEl>
                                          <p:spTgt spid="30732"/>
                                        </p:tgtEl>
                                        <p:attrNameLst>
                                          <p:attrName>ppt_h</p:attrName>
                                        </p:attrNameLst>
                                      </p:cBhvr>
                                      <p:tavLst>
                                        <p:tav tm="0">
                                          <p:val>
                                            <p:strVal val="#ppt_h"/>
                                          </p:val>
                                        </p:tav>
                                        <p:tav tm="100000">
                                          <p:val>
                                            <p:strVal val="#ppt_h"/>
                                          </p:val>
                                        </p:tav>
                                      </p:tavLst>
                                    </p:anim>
                                    <p:animEffect transition="in" filter="fade">
                                      <p:cBhvr>
                                        <p:cTn id="14" dur="2000"/>
                                        <p:tgtEl>
                                          <p:spTgt spid="30732"/>
                                        </p:tgtEl>
                                      </p:cBhvr>
                                    </p:animEffect>
                                  </p:childTnLst>
                                </p:cTn>
                              </p:par>
                              <p:par>
                                <p:cTn id="15" presetID="55" presetClass="entr" presetSubtype="0" fill="hold" nodeType="withEffect">
                                  <p:stCondLst>
                                    <p:cond delay="0"/>
                                  </p:stCondLst>
                                  <p:childTnLst>
                                    <p:set>
                                      <p:cBhvr>
                                        <p:cTn id="16" dur="1" fill="hold">
                                          <p:stCondLst>
                                            <p:cond delay="0"/>
                                          </p:stCondLst>
                                        </p:cTn>
                                        <p:tgtEl>
                                          <p:spTgt spid="30733"/>
                                        </p:tgtEl>
                                        <p:attrNameLst>
                                          <p:attrName>style.visibility</p:attrName>
                                        </p:attrNameLst>
                                      </p:cBhvr>
                                      <p:to>
                                        <p:strVal val="visible"/>
                                      </p:to>
                                    </p:set>
                                    <p:anim calcmode="lin" valueType="num">
                                      <p:cBhvr>
                                        <p:cTn id="17" dur="2000" fill="hold"/>
                                        <p:tgtEl>
                                          <p:spTgt spid="30733"/>
                                        </p:tgtEl>
                                        <p:attrNameLst>
                                          <p:attrName>ppt_w</p:attrName>
                                        </p:attrNameLst>
                                      </p:cBhvr>
                                      <p:tavLst>
                                        <p:tav tm="0">
                                          <p:val>
                                            <p:strVal val="#ppt_w*0.70"/>
                                          </p:val>
                                        </p:tav>
                                        <p:tav tm="100000">
                                          <p:val>
                                            <p:strVal val="#ppt_w"/>
                                          </p:val>
                                        </p:tav>
                                      </p:tavLst>
                                    </p:anim>
                                    <p:anim calcmode="lin" valueType="num">
                                      <p:cBhvr>
                                        <p:cTn id="18" dur="2000" fill="hold"/>
                                        <p:tgtEl>
                                          <p:spTgt spid="30733"/>
                                        </p:tgtEl>
                                        <p:attrNameLst>
                                          <p:attrName>ppt_h</p:attrName>
                                        </p:attrNameLst>
                                      </p:cBhvr>
                                      <p:tavLst>
                                        <p:tav tm="0">
                                          <p:val>
                                            <p:strVal val="#ppt_h"/>
                                          </p:val>
                                        </p:tav>
                                        <p:tav tm="100000">
                                          <p:val>
                                            <p:strVal val="#ppt_h"/>
                                          </p:val>
                                        </p:tav>
                                      </p:tavLst>
                                    </p:anim>
                                    <p:animEffect transition="in" filter="fade">
                                      <p:cBhvr>
                                        <p:cTn id="19" dur="2000"/>
                                        <p:tgtEl>
                                          <p:spTgt spid="30733"/>
                                        </p:tgtEl>
                                      </p:cBhvr>
                                    </p:animEffect>
                                  </p:childTnLst>
                                </p:cTn>
                              </p:par>
                              <p:par>
                                <p:cTn id="20" presetID="55" presetClass="entr" presetSubtype="0" fill="hold" nodeType="withEffect">
                                  <p:stCondLst>
                                    <p:cond delay="0"/>
                                  </p:stCondLst>
                                  <p:childTnLst>
                                    <p:set>
                                      <p:cBhvr>
                                        <p:cTn id="21" dur="1" fill="hold">
                                          <p:stCondLst>
                                            <p:cond delay="0"/>
                                          </p:stCondLst>
                                        </p:cTn>
                                        <p:tgtEl>
                                          <p:spTgt spid="30735"/>
                                        </p:tgtEl>
                                        <p:attrNameLst>
                                          <p:attrName>style.visibility</p:attrName>
                                        </p:attrNameLst>
                                      </p:cBhvr>
                                      <p:to>
                                        <p:strVal val="visible"/>
                                      </p:to>
                                    </p:set>
                                    <p:anim calcmode="lin" valueType="num">
                                      <p:cBhvr>
                                        <p:cTn id="22" dur="2000" fill="hold"/>
                                        <p:tgtEl>
                                          <p:spTgt spid="30735"/>
                                        </p:tgtEl>
                                        <p:attrNameLst>
                                          <p:attrName>ppt_w</p:attrName>
                                        </p:attrNameLst>
                                      </p:cBhvr>
                                      <p:tavLst>
                                        <p:tav tm="0">
                                          <p:val>
                                            <p:strVal val="#ppt_w*0.70"/>
                                          </p:val>
                                        </p:tav>
                                        <p:tav tm="100000">
                                          <p:val>
                                            <p:strVal val="#ppt_w"/>
                                          </p:val>
                                        </p:tav>
                                      </p:tavLst>
                                    </p:anim>
                                    <p:anim calcmode="lin" valueType="num">
                                      <p:cBhvr>
                                        <p:cTn id="23" dur="2000" fill="hold"/>
                                        <p:tgtEl>
                                          <p:spTgt spid="30735"/>
                                        </p:tgtEl>
                                        <p:attrNameLst>
                                          <p:attrName>ppt_h</p:attrName>
                                        </p:attrNameLst>
                                      </p:cBhvr>
                                      <p:tavLst>
                                        <p:tav tm="0">
                                          <p:val>
                                            <p:strVal val="#ppt_h"/>
                                          </p:val>
                                        </p:tav>
                                        <p:tav tm="100000">
                                          <p:val>
                                            <p:strVal val="#ppt_h"/>
                                          </p:val>
                                        </p:tav>
                                      </p:tavLst>
                                    </p:anim>
                                    <p:animEffect transition="in" filter="fade">
                                      <p:cBhvr>
                                        <p:cTn id="24" dur="20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p:bldP spid="3073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1208</Words>
  <Application>Microsoft Office PowerPoint</Application>
  <PresentationFormat>Diavoorstelling (4:3)</PresentationFormat>
  <Paragraphs>236</Paragraphs>
  <Slides>18</Slides>
  <Notes>8</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Arial</vt:lpstr>
      <vt:lpstr>Arial Black</vt:lpstr>
      <vt:lpstr>Brush Script MT</vt:lpstr>
      <vt:lpstr>Calibri</vt:lpstr>
      <vt:lpstr>Century Gothic</vt:lpstr>
      <vt:lpstr>Comic Sans MS</vt:lpstr>
      <vt:lpstr>Tahoma</vt:lpstr>
      <vt:lpstr>Times</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Cash Conversion Cycle (CCC)</vt:lpstr>
      <vt:lpstr>Processen: p-o-t-p-c</vt:lpstr>
      <vt:lpstr>Functie en CTFS CM</vt:lpstr>
      <vt:lpstr>PowerPoint-presentatie</vt:lpstr>
      <vt:lpstr>PowerPoint-presentatie</vt:lpstr>
    </vt:vector>
  </TitlesOfParts>
  <Company>Springer-SBM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(Arial 32 vet)</dc:title>
  <dc:creator>groe03</dc:creator>
  <cp:lastModifiedBy>Jean Gieskens</cp:lastModifiedBy>
  <cp:revision>153</cp:revision>
  <cp:lastPrinted>2017-10-19T09:05:08Z</cp:lastPrinted>
  <dcterms:created xsi:type="dcterms:W3CDTF">2011-03-17T13:09:48Z</dcterms:created>
  <dcterms:modified xsi:type="dcterms:W3CDTF">2017-10-29T09:59:40Z</dcterms:modified>
</cp:coreProperties>
</file>